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5" r:id="rId7"/>
    <p:sldId id="370" r:id="rId8"/>
    <p:sldId id="371" r:id="rId9"/>
    <p:sldId id="372" r:id="rId10"/>
    <p:sldId id="364" r:id="rId11"/>
    <p:sldId id="36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A839"/>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1" d="100"/>
          <a:sy n="101" d="100"/>
        </p:scale>
        <p:origin x="84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ante Maria Pia" userId="b247ba7b-ed2b-4390-ab04-eb9c4a9e3050" providerId="ADAL" clId="{7C9448AD-4CEE-48AD-9671-2A4D68C38352}"/>
    <pc:docChg chg="modSld">
      <pc:chgData name="Galante Maria Pia" userId="b247ba7b-ed2b-4390-ab04-eb9c4a9e3050" providerId="ADAL" clId="{7C9448AD-4CEE-48AD-9671-2A4D68C38352}" dt="2023-06-01T10:01:04.843" v="13" actId="6549"/>
      <pc:docMkLst>
        <pc:docMk/>
      </pc:docMkLst>
      <pc:sldChg chg="modSp mod">
        <pc:chgData name="Galante Maria Pia" userId="b247ba7b-ed2b-4390-ab04-eb9c4a9e3050" providerId="ADAL" clId="{7C9448AD-4CEE-48AD-9671-2A4D68C38352}" dt="2023-06-01T10:01:04.843" v="13" actId="6549"/>
        <pc:sldMkLst>
          <pc:docMk/>
          <pc:sldMk cId="0" sldId="364"/>
        </pc:sldMkLst>
        <pc:spChg chg="mod">
          <ac:chgData name="Galante Maria Pia" userId="b247ba7b-ed2b-4390-ab04-eb9c4a9e3050" providerId="ADAL" clId="{7C9448AD-4CEE-48AD-9671-2A4D68C38352}" dt="2023-06-01T10:01:04.843" v="13" actId="6549"/>
          <ac:spMkLst>
            <pc:docMk/>
            <pc:sldMk cId="0" sldId="364"/>
            <ac:spMk id="7171" creationId="{8B215120-9330-4C24-86C0-93DB3C460B0D}"/>
          </ac:spMkLst>
        </pc:spChg>
      </pc:sldChg>
      <pc:sldChg chg="modSp mod">
        <pc:chgData name="Galante Maria Pia" userId="b247ba7b-ed2b-4390-ab04-eb9c4a9e3050" providerId="ADAL" clId="{7C9448AD-4CEE-48AD-9671-2A4D68C38352}" dt="2023-06-01T09:56:51.364" v="11" actId="20577"/>
        <pc:sldMkLst>
          <pc:docMk/>
          <pc:sldMk cId="2424538177" sldId="366"/>
        </pc:sldMkLst>
        <pc:spChg chg="mod">
          <ac:chgData name="Galante Maria Pia" userId="b247ba7b-ed2b-4390-ab04-eb9c4a9e3050" providerId="ADAL" clId="{7C9448AD-4CEE-48AD-9671-2A4D68C38352}" dt="2023-06-01T09:56:51.364" v="11" actId="20577"/>
          <ac:spMkLst>
            <pc:docMk/>
            <pc:sldMk cId="2424538177" sldId="366"/>
            <ac:spMk id="7171" creationId="{8B215120-9330-4C24-86C0-93DB3C460B0D}"/>
          </ac:spMkLst>
        </pc:spChg>
      </pc:sldChg>
      <pc:sldChg chg="modSp mod">
        <pc:chgData name="Galante Maria Pia" userId="b247ba7b-ed2b-4390-ab04-eb9c4a9e3050" providerId="ADAL" clId="{7C9448AD-4CEE-48AD-9671-2A4D68C38352}" dt="2023-06-01T09:56:02.770" v="4" actId="14734"/>
        <pc:sldMkLst>
          <pc:docMk/>
          <pc:sldMk cId="116306552" sldId="370"/>
        </pc:sldMkLst>
        <pc:graphicFrameChg chg="modGraphic">
          <ac:chgData name="Galante Maria Pia" userId="b247ba7b-ed2b-4390-ab04-eb9c4a9e3050" providerId="ADAL" clId="{7C9448AD-4CEE-48AD-9671-2A4D68C38352}" dt="2023-06-01T09:56:02.770" v="4" actId="14734"/>
          <ac:graphicFrameMkLst>
            <pc:docMk/>
            <pc:sldMk cId="116306552" sldId="370"/>
            <ac:graphicFrameMk id="2" creationId="{443D1633-C670-416B-8287-F2FC830B67BD}"/>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875599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001069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770003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SWS-230013</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gsma.com/newsroom/wp-content/uploads/NG.129-v1.0-1.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a:t>View on SA2 Rel-19 package</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Maria Pia Galante</a:t>
            </a:r>
          </a:p>
          <a:p>
            <a:pPr marL="0" indent="0" eaLnBrk="1" hangingPunct="1">
              <a:buFontTx/>
              <a:buNone/>
            </a:pPr>
            <a:endParaRPr lang="en-GB" altLang="en-US"/>
          </a:p>
        </p:txBody>
      </p:sp>
      <p:pic>
        <p:nvPicPr>
          <p:cNvPr id="2" name="Picture 1">
            <a:extLst>
              <a:ext uri="{FF2B5EF4-FFF2-40B4-BE49-F238E27FC236}">
                <a16:creationId xmlns:a16="http://schemas.microsoft.com/office/drawing/2014/main" id="{6EA0DBCD-9589-F323-B351-1A0719909EE3}"/>
              </a:ext>
            </a:extLst>
          </p:cNvPr>
          <p:cNvPicPr>
            <a:picLocks noChangeAspect="1"/>
          </p:cNvPicPr>
          <p:nvPr/>
        </p:nvPicPr>
        <p:blipFill>
          <a:blip r:embed="rId2"/>
          <a:stretch>
            <a:fillRect/>
          </a:stretch>
        </p:blipFill>
        <p:spPr>
          <a:xfrm>
            <a:off x="1846920" y="5074037"/>
            <a:ext cx="1870617" cy="1247078"/>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Develop Rel-19 along 3 directions…</a:t>
            </a:r>
          </a:p>
        </p:txBody>
      </p:sp>
      <p:sp>
        <p:nvSpPr>
          <p:cNvPr id="2" name="Freeform: Shape 1">
            <a:extLst>
              <a:ext uri="{FF2B5EF4-FFF2-40B4-BE49-F238E27FC236}">
                <a16:creationId xmlns:a16="http://schemas.microsoft.com/office/drawing/2014/main" id="{AEC29E8B-C7AE-D797-F689-BC26C69561AC}"/>
              </a:ext>
            </a:extLst>
          </p:cNvPr>
          <p:cNvSpPr/>
          <p:nvPr/>
        </p:nvSpPr>
        <p:spPr>
          <a:xfrm>
            <a:off x="1469632" y="2009815"/>
            <a:ext cx="576926" cy="356403"/>
          </a:xfrm>
          <a:custGeom>
            <a:avLst/>
            <a:gdLst>
              <a:gd name="connsiteX0" fmla="*/ 266580 w 308978"/>
              <a:gd name="connsiteY0" fmla="*/ 132205 h 174812"/>
              <a:gd name="connsiteX1" fmla="*/ 299800 w 308978"/>
              <a:gd name="connsiteY1" fmla="*/ 132205 h 174812"/>
              <a:gd name="connsiteX2" fmla="*/ 299800 w 308978"/>
              <a:gd name="connsiteY2" fmla="*/ 23572 h 174812"/>
              <a:gd name="connsiteX3" fmla="*/ 266580 w 308978"/>
              <a:gd name="connsiteY3" fmla="*/ 23572 h 174812"/>
              <a:gd name="connsiteX4" fmla="*/ 220552 w 308978"/>
              <a:gd name="connsiteY4" fmla="*/ 143232 h 174812"/>
              <a:gd name="connsiteX5" fmla="*/ 210141 w 308978"/>
              <a:gd name="connsiteY5" fmla="*/ 145013 h 174812"/>
              <a:gd name="connsiteX6" fmla="*/ 178428 w 308978"/>
              <a:gd name="connsiteY6" fmla="*/ 113711 h 174812"/>
              <a:gd name="connsiteX7" fmla="*/ 175003 w 308978"/>
              <a:gd name="connsiteY7" fmla="*/ 117136 h 174812"/>
              <a:gd name="connsiteX8" fmla="*/ 199798 w 308978"/>
              <a:gd name="connsiteY8" fmla="*/ 141520 h 174812"/>
              <a:gd name="connsiteX9" fmla="*/ 199798 w 308978"/>
              <a:gd name="connsiteY9" fmla="*/ 141520 h 174812"/>
              <a:gd name="connsiteX10" fmla="*/ 198976 w 308978"/>
              <a:gd name="connsiteY10" fmla="*/ 150013 h 174812"/>
              <a:gd name="connsiteX11" fmla="*/ 188565 w 308978"/>
              <a:gd name="connsiteY11" fmla="*/ 154191 h 174812"/>
              <a:gd name="connsiteX12" fmla="*/ 186031 w 308978"/>
              <a:gd name="connsiteY12" fmla="*/ 151794 h 174812"/>
              <a:gd name="connsiteX13" fmla="*/ 186031 w 308978"/>
              <a:gd name="connsiteY13" fmla="*/ 151794 h 174812"/>
              <a:gd name="connsiteX14" fmla="*/ 186031 w 308978"/>
              <a:gd name="connsiteY14" fmla="*/ 151794 h 174812"/>
              <a:gd name="connsiteX15" fmla="*/ 155619 w 308978"/>
              <a:gd name="connsiteY15" fmla="*/ 121999 h 174812"/>
              <a:gd name="connsiteX16" fmla="*/ 152263 w 308978"/>
              <a:gd name="connsiteY16" fmla="*/ 125423 h 174812"/>
              <a:gd name="connsiteX17" fmla="*/ 181990 w 308978"/>
              <a:gd name="connsiteY17" fmla="*/ 154534 h 174812"/>
              <a:gd name="connsiteX18" fmla="*/ 177880 w 308978"/>
              <a:gd name="connsiteY18" fmla="*/ 164260 h 174812"/>
              <a:gd name="connsiteX19" fmla="*/ 172948 w 308978"/>
              <a:gd name="connsiteY19" fmla="*/ 166589 h 174812"/>
              <a:gd name="connsiteX20" fmla="*/ 167058 w 308978"/>
              <a:gd name="connsiteY20" fmla="*/ 163712 h 174812"/>
              <a:gd name="connsiteX21" fmla="*/ 130002 w 308978"/>
              <a:gd name="connsiteY21" fmla="*/ 125766 h 174812"/>
              <a:gd name="connsiteX22" fmla="*/ 126578 w 308978"/>
              <a:gd name="connsiteY22" fmla="*/ 129122 h 174812"/>
              <a:gd name="connsiteX23" fmla="*/ 157537 w 308978"/>
              <a:gd name="connsiteY23" fmla="*/ 160835 h 174812"/>
              <a:gd name="connsiteX24" fmla="*/ 152948 w 308978"/>
              <a:gd name="connsiteY24" fmla="*/ 169465 h 174812"/>
              <a:gd name="connsiteX25" fmla="*/ 118016 w 308978"/>
              <a:gd name="connsiteY25" fmla="*/ 152410 h 174812"/>
              <a:gd name="connsiteX26" fmla="*/ 105892 w 308978"/>
              <a:gd name="connsiteY26" fmla="*/ 144191 h 174812"/>
              <a:gd name="connsiteX27" fmla="*/ 51439 w 308978"/>
              <a:gd name="connsiteY27" fmla="*/ 113026 h 174812"/>
              <a:gd name="connsiteX28" fmla="*/ 51439 w 308978"/>
              <a:gd name="connsiteY28" fmla="*/ 32751 h 174812"/>
              <a:gd name="connsiteX29" fmla="*/ 77125 w 308978"/>
              <a:gd name="connsiteY29" fmla="*/ 37066 h 174812"/>
              <a:gd name="connsiteX30" fmla="*/ 66508 w 308978"/>
              <a:gd name="connsiteY30" fmla="*/ 43915 h 174812"/>
              <a:gd name="connsiteX31" fmla="*/ 62946 w 308978"/>
              <a:gd name="connsiteY31" fmla="*/ 48984 h 174812"/>
              <a:gd name="connsiteX32" fmla="*/ 64111 w 308978"/>
              <a:gd name="connsiteY32" fmla="*/ 55285 h 174812"/>
              <a:gd name="connsiteX33" fmla="*/ 65823 w 308978"/>
              <a:gd name="connsiteY33" fmla="*/ 57820 h 174812"/>
              <a:gd name="connsiteX34" fmla="*/ 114865 w 308978"/>
              <a:gd name="connsiteY34" fmla="*/ 69121 h 174812"/>
              <a:gd name="connsiteX35" fmla="*/ 137331 w 308978"/>
              <a:gd name="connsiteY35" fmla="*/ 54874 h 174812"/>
              <a:gd name="connsiteX36" fmla="*/ 222675 w 308978"/>
              <a:gd name="connsiteY36" fmla="*/ 134122 h 174812"/>
              <a:gd name="connsiteX37" fmla="*/ 220552 w 308978"/>
              <a:gd name="connsiteY37" fmla="*/ 143027 h 174812"/>
              <a:gd name="connsiteX38" fmla="*/ 9247 w 308978"/>
              <a:gd name="connsiteY38" fmla="*/ 132205 h 174812"/>
              <a:gd name="connsiteX39" fmla="*/ 42467 w 308978"/>
              <a:gd name="connsiteY39" fmla="*/ 132205 h 174812"/>
              <a:gd name="connsiteX40" fmla="*/ 42467 w 308978"/>
              <a:gd name="connsiteY40" fmla="*/ 23572 h 174812"/>
              <a:gd name="connsiteX41" fmla="*/ 9247 w 308978"/>
              <a:gd name="connsiteY41" fmla="*/ 23572 h 174812"/>
              <a:gd name="connsiteX42" fmla="*/ 257950 w 308978"/>
              <a:gd name="connsiteY42" fmla="*/ 14668 h 174812"/>
              <a:gd name="connsiteX43" fmla="*/ 257950 w 308978"/>
              <a:gd name="connsiteY43" fmla="*/ 116519 h 174812"/>
              <a:gd name="connsiteX44" fmla="*/ 222607 w 308978"/>
              <a:gd name="connsiteY44" fmla="*/ 127410 h 174812"/>
              <a:gd name="connsiteX45" fmla="*/ 222607 w 308978"/>
              <a:gd name="connsiteY45" fmla="*/ 127958 h 174812"/>
              <a:gd name="connsiteX46" fmla="*/ 138085 w 308978"/>
              <a:gd name="connsiteY46" fmla="*/ 49326 h 174812"/>
              <a:gd name="connsiteX47" fmla="*/ 111988 w 308978"/>
              <a:gd name="connsiteY47" fmla="*/ 65012 h 174812"/>
              <a:gd name="connsiteX48" fmla="*/ 69385 w 308978"/>
              <a:gd name="connsiteY48" fmla="*/ 55148 h 174812"/>
              <a:gd name="connsiteX49" fmla="*/ 67604 w 308978"/>
              <a:gd name="connsiteY49" fmla="*/ 52546 h 174812"/>
              <a:gd name="connsiteX50" fmla="*/ 67193 w 308978"/>
              <a:gd name="connsiteY50" fmla="*/ 50011 h 174812"/>
              <a:gd name="connsiteX51" fmla="*/ 68700 w 308978"/>
              <a:gd name="connsiteY51" fmla="*/ 47956 h 174812"/>
              <a:gd name="connsiteX52" fmla="*/ 125961 w 308978"/>
              <a:gd name="connsiteY52" fmla="*/ 11038 h 174812"/>
              <a:gd name="connsiteX53" fmla="*/ 161236 w 308978"/>
              <a:gd name="connsiteY53" fmla="*/ 8093 h 174812"/>
              <a:gd name="connsiteX54" fmla="*/ 221853 w 308978"/>
              <a:gd name="connsiteY54" fmla="*/ 34052 h 174812"/>
              <a:gd name="connsiteX55" fmla="*/ 257197 w 308978"/>
              <a:gd name="connsiteY55" fmla="*/ 34052 h 174812"/>
              <a:gd name="connsiteX56" fmla="*/ 257197 w 308978"/>
              <a:gd name="connsiteY56" fmla="*/ 29257 h 174812"/>
              <a:gd name="connsiteX57" fmla="*/ 223292 w 308978"/>
              <a:gd name="connsiteY57" fmla="*/ 29257 h 174812"/>
              <a:gd name="connsiteX58" fmla="*/ 163154 w 308978"/>
              <a:gd name="connsiteY58" fmla="*/ 3435 h 174812"/>
              <a:gd name="connsiteX59" fmla="*/ 123358 w 308978"/>
              <a:gd name="connsiteY59" fmla="*/ 6791 h 174812"/>
              <a:gd name="connsiteX60" fmla="*/ 82741 w 308978"/>
              <a:gd name="connsiteY60" fmla="*/ 32956 h 174812"/>
              <a:gd name="connsiteX61" fmla="*/ 51028 w 308978"/>
              <a:gd name="connsiteY61" fmla="*/ 27682 h 174812"/>
              <a:gd name="connsiteX62" fmla="*/ 51028 w 308978"/>
              <a:gd name="connsiteY62" fmla="*/ 14463 h 174812"/>
              <a:gd name="connsiteX63" fmla="*/ 0 w 308978"/>
              <a:gd name="connsiteY63" fmla="*/ 14463 h 174812"/>
              <a:gd name="connsiteX64" fmla="*/ 0 w 308978"/>
              <a:gd name="connsiteY64" fmla="*/ 140903 h 174812"/>
              <a:gd name="connsiteX65" fmla="*/ 51028 w 308978"/>
              <a:gd name="connsiteY65" fmla="*/ 140903 h 174812"/>
              <a:gd name="connsiteX66" fmla="*/ 51028 w 308978"/>
              <a:gd name="connsiteY66" fmla="*/ 118506 h 174812"/>
              <a:gd name="connsiteX67" fmla="*/ 103495 w 308978"/>
              <a:gd name="connsiteY67" fmla="*/ 148438 h 174812"/>
              <a:gd name="connsiteX68" fmla="*/ 114728 w 308978"/>
              <a:gd name="connsiteY68" fmla="*/ 156109 h 174812"/>
              <a:gd name="connsiteX69" fmla="*/ 149729 w 308978"/>
              <a:gd name="connsiteY69" fmla="*/ 174808 h 174812"/>
              <a:gd name="connsiteX70" fmla="*/ 155071 w 308978"/>
              <a:gd name="connsiteY70" fmla="*/ 173438 h 174812"/>
              <a:gd name="connsiteX71" fmla="*/ 161304 w 308978"/>
              <a:gd name="connsiteY71" fmla="*/ 164945 h 174812"/>
              <a:gd name="connsiteX72" fmla="*/ 163154 w 308978"/>
              <a:gd name="connsiteY72" fmla="*/ 166863 h 174812"/>
              <a:gd name="connsiteX73" fmla="*/ 172400 w 308978"/>
              <a:gd name="connsiteY73" fmla="*/ 171246 h 174812"/>
              <a:gd name="connsiteX74" fmla="*/ 172400 w 308978"/>
              <a:gd name="connsiteY74" fmla="*/ 171246 h 174812"/>
              <a:gd name="connsiteX75" fmla="*/ 180688 w 308978"/>
              <a:gd name="connsiteY75" fmla="*/ 167479 h 174812"/>
              <a:gd name="connsiteX76" fmla="*/ 185894 w 308978"/>
              <a:gd name="connsiteY76" fmla="*/ 158780 h 174812"/>
              <a:gd name="connsiteX77" fmla="*/ 186579 w 308978"/>
              <a:gd name="connsiteY77" fmla="*/ 158780 h 174812"/>
              <a:gd name="connsiteX78" fmla="*/ 188839 w 308978"/>
              <a:gd name="connsiteY78" fmla="*/ 158780 h 174812"/>
              <a:gd name="connsiteX79" fmla="*/ 202538 w 308978"/>
              <a:gd name="connsiteY79" fmla="*/ 152753 h 174812"/>
              <a:gd name="connsiteX80" fmla="*/ 205346 w 308978"/>
              <a:gd name="connsiteY80" fmla="*/ 146520 h 174812"/>
              <a:gd name="connsiteX81" fmla="*/ 207059 w 308978"/>
              <a:gd name="connsiteY81" fmla="*/ 148232 h 174812"/>
              <a:gd name="connsiteX82" fmla="*/ 207675 w 308978"/>
              <a:gd name="connsiteY82" fmla="*/ 148712 h 174812"/>
              <a:gd name="connsiteX83" fmla="*/ 214524 w 308978"/>
              <a:gd name="connsiteY83" fmla="*/ 150150 h 174812"/>
              <a:gd name="connsiteX84" fmla="*/ 224182 w 308978"/>
              <a:gd name="connsiteY84" fmla="*/ 146109 h 174812"/>
              <a:gd name="connsiteX85" fmla="*/ 226922 w 308978"/>
              <a:gd name="connsiteY85" fmla="*/ 131177 h 174812"/>
              <a:gd name="connsiteX86" fmla="*/ 226306 w 308978"/>
              <a:gd name="connsiteY86" fmla="*/ 130561 h 174812"/>
              <a:gd name="connsiteX87" fmla="*/ 257950 w 308978"/>
              <a:gd name="connsiteY87" fmla="*/ 120834 h 174812"/>
              <a:gd name="connsiteX88" fmla="*/ 257950 w 308978"/>
              <a:gd name="connsiteY88" fmla="*/ 140629 h 174812"/>
              <a:gd name="connsiteX89" fmla="*/ 308978 w 308978"/>
              <a:gd name="connsiteY89" fmla="*/ 140629 h 174812"/>
              <a:gd name="connsiteX90" fmla="*/ 308978 w 308978"/>
              <a:gd name="connsiteY90" fmla="*/ 14668 h 17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08978" h="174812">
                <a:moveTo>
                  <a:pt x="266580" y="132205"/>
                </a:moveTo>
                <a:lnTo>
                  <a:pt x="299800" y="132205"/>
                </a:lnTo>
                <a:lnTo>
                  <a:pt x="299800" y="23572"/>
                </a:lnTo>
                <a:lnTo>
                  <a:pt x="266580" y="23572"/>
                </a:lnTo>
                <a:close/>
                <a:moveTo>
                  <a:pt x="220552" y="143232"/>
                </a:moveTo>
                <a:cubicBezTo>
                  <a:pt x="217771" y="145890"/>
                  <a:pt x="213648" y="146595"/>
                  <a:pt x="210141" y="145013"/>
                </a:cubicBezTo>
                <a:lnTo>
                  <a:pt x="178428" y="113711"/>
                </a:lnTo>
                <a:lnTo>
                  <a:pt x="175003" y="117136"/>
                </a:lnTo>
                <a:lnTo>
                  <a:pt x="199798" y="141520"/>
                </a:lnTo>
                <a:lnTo>
                  <a:pt x="199798" y="141520"/>
                </a:lnTo>
                <a:cubicBezTo>
                  <a:pt x="201538" y="144198"/>
                  <a:pt x="201195" y="147718"/>
                  <a:pt x="198976" y="150013"/>
                </a:cubicBezTo>
                <a:cubicBezTo>
                  <a:pt x="196401" y="153027"/>
                  <a:pt x="192510" y="154582"/>
                  <a:pt x="188565" y="154191"/>
                </a:cubicBezTo>
                <a:lnTo>
                  <a:pt x="186031" y="151794"/>
                </a:lnTo>
                <a:lnTo>
                  <a:pt x="186031" y="151794"/>
                </a:lnTo>
                <a:lnTo>
                  <a:pt x="186031" y="151794"/>
                </a:lnTo>
                <a:lnTo>
                  <a:pt x="155619" y="121999"/>
                </a:lnTo>
                <a:lnTo>
                  <a:pt x="152263" y="125423"/>
                </a:lnTo>
                <a:lnTo>
                  <a:pt x="181990" y="154534"/>
                </a:lnTo>
                <a:cubicBezTo>
                  <a:pt x="182359" y="158267"/>
                  <a:pt x="180812" y="161924"/>
                  <a:pt x="177880" y="164260"/>
                </a:cubicBezTo>
                <a:cubicBezTo>
                  <a:pt x="176627" y="165685"/>
                  <a:pt x="174846" y="166527"/>
                  <a:pt x="172948" y="166589"/>
                </a:cubicBezTo>
                <a:cubicBezTo>
                  <a:pt x="170709" y="166349"/>
                  <a:pt x="168620" y="165335"/>
                  <a:pt x="167058" y="163712"/>
                </a:cubicBezTo>
                <a:lnTo>
                  <a:pt x="130002" y="125766"/>
                </a:lnTo>
                <a:lnTo>
                  <a:pt x="126578" y="129122"/>
                </a:lnTo>
                <a:lnTo>
                  <a:pt x="157537" y="160835"/>
                </a:lnTo>
                <a:cubicBezTo>
                  <a:pt x="157613" y="164315"/>
                  <a:pt x="155873" y="167582"/>
                  <a:pt x="152948" y="169465"/>
                </a:cubicBezTo>
                <a:cubicBezTo>
                  <a:pt x="146510" y="173507"/>
                  <a:pt x="128632" y="160287"/>
                  <a:pt x="118016" y="152410"/>
                </a:cubicBezTo>
                <a:cubicBezTo>
                  <a:pt x="114201" y="149355"/>
                  <a:pt x="110146" y="146602"/>
                  <a:pt x="105892" y="144191"/>
                </a:cubicBezTo>
                <a:cubicBezTo>
                  <a:pt x="98221" y="140766"/>
                  <a:pt x="56919" y="116314"/>
                  <a:pt x="51439" y="113026"/>
                </a:cubicBezTo>
                <a:lnTo>
                  <a:pt x="51439" y="32751"/>
                </a:lnTo>
                <a:lnTo>
                  <a:pt x="77125" y="37066"/>
                </a:lnTo>
                <a:lnTo>
                  <a:pt x="66508" y="43915"/>
                </a:lnTo>
                <a:cubicBezTo>
                  <a:pt x="64673" y="45038"/>
                  <a:pt x="63385" y="46874"/>
                  <a:pt x="62946" y="48984"/>
                </a:cubicBezTo>
                <a:cubicBezTo>
                  <a:pt x="62446" y="51155"/>
                  <a:pt x="62871" y="53436"/>
                  <a:pt x="64111" y="55285"/>
                </a:cubicBezTo>
                <a:lnTo>
                  <a:pt x="65823" y="57820"/>
                </a:lnTo>
                <a:cubicBezTo>
                  <a:pt x="76611" y="73964"/>
                  <a:pt x="98104" y="78916"/>
                  <a:pt x="114865" y="69121"/>
                </a:cubicBezTo>
                <a:lnTo>
                  <a:pt x="137331" y="54874"/>
                </a:lnTo>
                <a:lnTo>
                  <a:pt x="222675" y="134122"/>
                </a:lnTo>
                <a:cubicBezTo>
                  <a:pt x="223963" y="137239"/>
                  <a:pt x="223107" y="140828"/>
                  <a:pt x="220552" y="143027"/>
                </a:cubicBezTo>
                <a:close/>
                <a:moveTo>
                  <a:pt x="9247" y="132205"/>
                </a:moveTo>
                <a:lnTo>
                  <a:pt x="42467" y="132205"/>
                </a:lnTo>
                <a:lnTo>
                  <a:pt x="42467" y="23572"/>
                </a:lnTo>
                <a:lnTo>
                  <a:pt x="9247" y="23572"/>
                </a:lnTo>
                <a:close/>
                <a:moveTo>
                  <a:pt x="257950" y="14668"/>
                </a:moveTo>
                <a:lnTo>
                  <a:pt x="257950" y="116519"/>
                </a:lnTo>
                <a:lnTo>
                  <a:pt x="222607" y="127410"/>
                </a:lnTo>
                <a:lnTo>
                  <a:pt x="222607" y="127958"/>
                </a:lnTo>
                <a:lnTo>
                  <a:pt x="138085" y="49326"/>
                </a:lnTo>
                <a:lnTo>
                  <a:pt x="111988" y="65012"/>
                </a:lnTo>
                <a:cubicBezTo>
                  <a:pt x="97413" y="73498"/>
                  <a:pt x="78748" y="69176"/>
                  <a:pt x="69385" y="55148"/>
                </a:cubicBezTo>
                <a:lnTo>
                  <a:pt x="67604" y="52546"/>
                </a:lnTo>
                <a:cubicBezTo>
                  <a:pt x="67131" y="51792"/>
                  <a:pt x="66981" y="50874"/>
                  <a:pt x="67193" y="50011"/>
                </a:cubicBezTo>
                <a:cubicBezTo>
                  <a:pt x="67419" y="49162"/>
                  <a:pt x="67960" y="48429"/>
                  <a:pt x="68700" y="47956"/>
                </a:cubicBezTo>
                <a:lnTo>
                  <a:pt x="125961" y="11038"/>
                </a:lnTo>
                <a:cubicBezTo>
                  <a:pt x="136489" y="4223"/>
                  <a:pt x="149722" y="3120"/>
                  <a:pt x="161236" y="8093"/>
                </a:cubicBezTo>
                <a:lnTo>
                  <a:pt x="221853" y="34052"/>
                </a:lnTo>
                <a:lnTo>
                  <a:pt x="257197" y="34052"/>
                </a:lnTo>
                <a:lnTo>
                  <a:pt x="257197" y="29257"/>
                </a:lnTo>
                <a:lnTo>
                  <a:pt x="223292" y="29257"/>
                </a:lnTo>
                <a:lnTo>
                  <a:pt x="163154" y="3435"/>
                </a:lnTo>
                <a:cubicBezTo>
                  <a:pt x="150153" y="-2134"/>
                  <a:pt x="135242" y="-873"/>
                  <a:pt x="123358" y="6791"/>
                </a:cubicBezTo>
                <a:lnTo>
                  <a:pt x="82741" y="32956"/>
                </a:lnTo>
                <a:lnTo>
                  <a:pt x="51028" y="27682"/>
                </a:lnTo>
                <a:lnTo>
                  <a:pt x="51028" y="14463"/>
                </a:lnTo>
                <a:lnTo>
                  <a:pt x="0" y="14463"/>
                </a:lnTo>
                <a:lnTo>
                  <a:pt x="0" y="140903"/>
                </a:lnTo>
                <a:lnTo>
                  <a:pt x="51028" y="140903"/>
                </a:lnTo>
                <a:lnTo>
                  <a:pt x="51028" y="118506"/>
                </a:lnTo>
                <a:cubicBezTo>
                  <a:pt x="61508" y="124739"/>
                  <a:pt x="96166" y="145150"/>
                  <a:pt x="103495" y="148438"/>
                </a:cubicBezTo>
                <a:cubicBezTo>
                  <a:pt x="107427" y="150712"/>
                  <a:pt x="111180" y="153280"/>
                  <a:pt x="114728" y="156109"/>
                </a:cubicBezTo>
                <a:cubicBezTo>
                  <a:pt x="126235" y="164602"/>
                  <a:pt x="140071" y="174808"/>
                  <a:pt x="149729" y="174808"/>
                </a:cubicBezTo>
                <a:cubicBezTo>
                  <a:pt x="151605" y="174863"/>
                  <a:pt x="153455" y="174383"/>
                  <a:pt x="155071" y="173438"/>
                </a:cubicBezTo>
                <a:cubicBezTo>
                  <a:pt x="158195" y="171548"/>
                  <a:pt x="160441" y="168493"/>
                  <a:pt x="161304" y="164945"/>
                </a:cubicBezTo>
                <a:lnTo>
                  <a:pt x="163154" y="166863"/>
                </a:lnTo>
                <a:cubicBezTo>
                  <a:pt x="165619" y="169376"/>
                  <a:pt x="168894" y="170931"/>
                  <a:pt x="172400" y="171246"/>
                </a:cubicBezTo>
                <a:lnTo>
                  <a:pt x="172400" y="171246"/>
                </a:lnTo>
                <a:cubicBezTo>
                  <a:pt x="175565" y="171191"/>
                  <a:pt x="178565" y="169828"/>
                  <a:pt x="180688" y="167479"/>
                </a:cubicBezTo>
                <a:cubicBezTo>
                  <a:pt x="183202" y="165123"/>
                  <a:pt x="185003" y="162109"/>
                  <a:pt x="185894" y="158780"/>
                </a:cubicBezTo>
                <a:lnTo>
                  <a:pt x="186579" y="158780"/>
                </a:lnTo>
                <a:cubicBezTo>
                  <a:pt x="187332" y="158821"/>
                  <a:pt x="188086" y="158821"/>
                  <a:pt x="188839" y="158780"/>
                </a:cubicBezTo>
                <a:cubicBezTo>
                  <a:pt x="194093" y="158986"/>
                  <a:pt x="199148" y="156767"/>
                  <a:pt x="202538" y="152753"/>
                </a:cubicBezTo>
                <a:cubicBezTo>
                  <a:pt x="204031" y="150972"/>
                  <a:pt x="205004" y="148814"/>
                  <a:pt x="205346" y="146520"/>
                </a:cubicBezTo>
                <a:lnTo>
                  <a:pt x="207059" y="148232"/>
                </a:lnTo>
                <a:lnTo>
                  <a:pt x="207675" y="148712"/>
                </a:lnTo>
                <a:cubicBezTo>
                  <a:pt x="209826" y="149684"/>
                  <a:pt x="212161" y="150177"/>
                  <a:pt x="214524" y="150150"/>
                </a:cubicBezTo>
                <a:cubicBezTo>
                  <a:pt x="218162" y="150191"/>
                  <a:pt x="221655" y="148725"/>
                  <a:pt x="224182" y="146109"/>
                </a:cubicBezTo>
                <a:cubicBezTo>
                  <a:pt x="228395" y="142335"/>
                  <a:pt x="229518" y="136198"/>
                  <a:pt x="226922" y="131177"/>
                </a:cubicBezTo>
                <a:lnTo>
                  <a:pt x="226306" y="130561"/>
                </a:lnTo>
                <a:lnTo>
                  <a:pt x="257950" y="120834"/>
                </a:lnTo>
                <a:lnTo>
                  <a:pt x="257950" y="140629"/>
                </a:lnTo>
                <a:lnTo>
                  <a:pt x="308978" y="140629"/>
                </a:lnTo>
                <a:lnTo>
                  <a:pt x="308978" y="14668"/>
                </a:lnTo>
                <a:close/>
              </a:path>
            </a:pathLst>
          </a:custGeom>
          <a:solidFill>
            <a:srgbClr val="0164F2"/>
          </a:solidFill>
          <a:ln w="6849" cap="flat">
            <a:solidFill>
              <a:srgbClr val="66A839"/>
            </a:solidFill>
            <a:prstDash val="solid"/>
            <a:miter/>
          </a:ln>
        </p:spPr>
        <p:txBody>
          <a:bodyPr rtlCol="0" anchor="ctr"/>
          <a:lstStyle/>
          <a:p>
            <a:endParaRPr lang="it-IT"/>
          </a:p>
        </p:txBody>
      </p:sp>
      <p:sp>
        <p:nvSpPr>
          <p:cNvPr id="16" name="TextBox 15">
            <a:extLst>
              <a:ext uri="{FF2B5EF4-FFF2-40B4-BE49-F238E27FC236}">
                <a16:creationId xmlns:a16="http://schemas.microsoft.com/office/drawing/2014/main" id="{E2D32F63-ABA2-037B-CD6A-ACFD27BF7E2D}"/>
              </a:ext>
            </a:extLst>
          </p:cNvPr>
          <p:cNvSpPr txBox="1"/>
          <p:nvPr/>
        </p:nvSpPr>
        <p:spPr>
          <a:xfrm>
            <a:off x="3576637" y="2610921"/>
            <a:ext cx="3786187" cy="646331"/>
          </a:xfrm>
          <a:prstGeom prst="rect">
            <a:avLst/>
          </a:prstGeom>
          <a:noFill/>
        </p:spPr>
        <p:txBody>
          <a:bodyPr wrap="square">
            <a:spAutoFit/>
          </a:bodyPr>
          <a:lstStyle/>
          <a:p>
            <a:pPr algn="ctr"/>
            <a:r>
              <a:rPr lang="it-IT" b="1"/>
              <a:t>Sustainable </a:t>
            </a:r>
          </a:p>
          <a:p>
            <a:pPr algn="ctr"/>
            <a:r>
              <a:rPr lang="it-IT" b="1"/>
              <a:t>Excellence in Operation​</a:t>
            </a:r>
          </a:p>
        </p:txBody>
      </p:sp>
      <p:sp>
        <p:nvSpPr>
          <p:cNvPr id="18" name="TextBox 17">
            <a:extLst>
              <a:ext uri="{FF2B5EF4-FFF2-40B4-BE49-F238E27FC236}">
                <a16:creationId xmlns:a16="http://schemas.microsoft.com/office/drawing/2014/main" id="{F565B923-98BB-CD76-7216-45FB913F1CB2}"/>
              </a:ext>
            </a:extLst>
          </p:cNvPr>
          <p:cNvSpPr txBox="1"/>
          <p:nvPr/>
        </p:nvSpPr>
        <p:spPr>
          <a:xfrm>
            <a:off x="0" y="2639496"/>
            <a:ext cx="3490912" cy="646331"/>
          </a:xfrm>
          <a:prstGeom prst="rect">
            <a:avLst/>
          </a:prstGeom>
          <a:noFill/>
        </p:spPr>
        <p:txBody>
          <a:bodyPr wrap="square">
            <a:spAutoFit/>
          </a:bodyPr>
          <a:lstStyle/>
          <a:p>
            <a:pPr algn="ctr"/>
            <a:r>
              <a:rPr lang="it-IT" b="1"/>
              <a:t>Expansion </a:t>
            </a:r>
          </a:p>
          <a:p>
            <a:pPr algn="ctr"/>
            <a:r>
              <a:rPr lang="it-IT" b="1"/>
              <a:t>«Beyond Connectivity​»</a:t>
            </a:r>
          </a:p>
        </p:txBody>
      </p:sp>
      <p:sp>
        <p:nvSpPr>
          <p:cNvPr id="21" name="Freeform: Shape 20">
            <a:extLst>
              <a:ext uri="{FF2B5EF4-FFF2-40B4-BE49-F238E27FC236}">
                <a16:creationId xmlns:a16="http://schemas.microsoft.com/office/drawing/2014/main" id="{1ADB40BD-8990-971F-0738-9916FEF99EE8}"/>
              </a:ext>
            </a:extLst>
          </p:cNvPr>
          <p:cNvSpPr/>
          <p:nvPr/>
        </p:nvSpPr>
        <p:spPr>
          <a:xfrm>
            <a:off x="5019547" y="2009815"/>
            <a:ext cx="613503" cy="504400"/>
          </a:xfrm>
          <a:custGeom>
            <a:avLst/>
            <a:gdLst>
              <a:gd name="connsiteX0" fmla="*/ 137126 w 328567"/>
              <a:gd name="connsiteY0" fmla="*/ 15954 h 270136"/>
              <a:gd name="connsiteX1" fmla="*/ 155893 w 328567"/>
              <a:gd name="connsiteY1" fmla="*/ 7872 h 270136"/>
              <a:gd name="connsiteX2" fmla="*/ 155893 w 328567"/>
              <a:gd name="connsiteY2" fmla="*/ 7872 h 270136"/>
              <a:gd name="connsiteX3" fmla="*/ 174592 w 328567"/>
              <a:gd name="connsiteY3" fmla="*/ 15886 h 270136"/>
              <a:gd name="connsiteX4" fmla="*/ 183565 w 328567"/>
              <a:gd name="connsiteY4" fmla="*/ 25817 h 270136"/>
              <a:gd name="connsiteX5" fmla="*/ 193565 w 328567"/>
              <a:gd name="connsiteY5" fmla="*/ 16023 h 270136"/>
              <a:gd name="connsiteX6" fmla="*/ 229970 w 328567"/>
              <a:gd name="connsiteY6" fmla="*/ 14961 h 270136"/>
              <a:gd name="connsiteX7" fmla="*/ 231032 w 328567"/>
              <a:gd name="connsiteY7" fmla="*/ 16023 h 270136"/>
              <a:gd name="connsiteX8" fmla="*/ 231032 w 328567"/>
              <a:gd name="connsiteY8" fmla="*/ 55407 h 270136"/>
              <a:gd name="connsiteX9" fmla="*/ 184798 w 328567"/>
              <a:gd name="connsiteY9" fmla="*/ 100887 h 270136"/>
              <a:gd name="connsiteX10" fmla="*/ 183771 w 328567"/>
              <a:gd name="connsiteY10" fmla="*/ 101915 h 270136"/>
              <a:gd name="connsiteX11" fmla="*/ 137126 w 328567"/>
              <a:gd name="connsiteY11" fmla="*/ 55339 h 270136"/>
              <a:gd name="connsiteX12" fmla="*/ 137126 w 328567"/>
              <a:gd name="connsiteY12" fmla="*/ 15954 h 270136"/>
              <a:gd name="connsiteX13" fmla="*/ 183771 w 328567"/>
              <a:gd name="connsiteY13" fmla="*/ 113148 h 270136"/>
              <a:gd name="connsiteX14" fmla="*/ 186579 w 328567"/>
              <a:gd name="connsiteY14" fmla="*/ 110271 h 270136"/>
              <a:gd name="connsiteX15" fmla="*/ 190346 w 328567"/>
              <a:gd name="connsiteY15" fmla="*/ 106709 h 270136"/>
              <a:gd name="connsiteX16" fmla="*/ 236785 w 328567"/>
              <a:gd name="connsiteY16" fmla="*/ 60887 h 270136"/>
              <a:gd name="connsiteX17" fmla="*/ 236785 w 328567"/>
              <a:gd name="connsiteY17" fmla="*/ 10543 h 270136"/>
              <a:gd name="connsiteX18" fmla="*/ 189243 w 328567"/>
              <a:gd name="connsiteY18" fmla="*/ 9180 h 270136"/>
              <a:gd name="connsiteX19" fmla="*/ 187880 w 328567"/>
              <a:gd name="connsiteY19" fmla="*/ 10543 h 270136"/>
              <a:gd name="connsiteX20" fmla="*/ 183907 w 328567"/>
              <a:gd name="connsiteY20" fmla="*/ 14447 h 270136"/>
              <a:gd name="connsiteX21" fmla="*/ 180414 w 328567"/>
              <a:gd name="connsiteY21" fmla="*/ 10612 h 270136"/>
              <a:gd name="connsiteX22" fmla="*/ 132680 w 328567"/>
              <a:gd name="connsiteY22" fmla="*/ 9303 h 270136"/>
              <a:gd name="connsiteX23" fmla="*/ 131372 w 328567"/>
              <a:gd name="connsiteY23" fmla="*/ 10612 h 270136"/>
              <a:gd name="connsiteX24" fmla="*/ 131372 w 328567"/>
              <a:gd name="connsiteY24" fmla="*/ 61092 h 270136"/>
              <a:gd name="connsiteX25" fmla="*/ 274115 w 328567"/>
              <a:gd name="connsiteY25" fmla="*/ 166916 h 270136"/>
              <a:gd name="connsiteX26" fmla="*/ 214388 w 328567"/>
              <a:gd name="connsiteY26" fmla="*/ 214862 h 270136"/>
              <a:gd name="connsiteX27" fmla="*/ 119934 w 328567"/>
              <a:gd name="connsiteY27" fmla="*/ 214862 h 270136"/>
              <a:gd name="connsiteX28" fmla="*/ 62467 w 328567"/>
              <a:gd name="connsiteY28" fmla="*/ 157395 h 270136"/>
              <a:gd name="connsiteX29" fmla="*/ 78358 w 328567"/>
              <a:gd name="connsiteY29" fmla="*/ 141984 h 270136"/>
              <a:gd name="connsiteX30" fmla="*/ 104591 w 328567"/>
              <a:gd name="connsiteY30" fmla="*/ 127737 h 270136"/>
              <a:gd name="connsiteX31" fmla="*/ 105481 w 328567"/>
              <a:gd name="connsiteY31" fmla="*/ 127737 h 270136"/>
              <a:gd name="connsiteX32" fmla="*/ 135550 w 328567"/>
              <a:gd name="connsiteY32" fmla="*/ 129312 h 270136"/>
              <a:gd name="connsiteX33" fmla="*/ 154181 w 328567"/>
              <a:gd name="connsiteY33" fmla="*/ 135545 h 270136"/>
              <a:gd name="connsiteX34" fmla="*/ 214524 w 328567"/>
              <a:gd name="connsiteY34" fmla="*/ 135066 h 270136"/>
              <a:gd name="connsiteX35" fmla="*/ 222264 w 328567"/>
              <a:gd name="connsiteY35" fmla="*/ 141915 h 270136"/>
              <a:gd name="connsiteX36" fmla="*/ 223422 w 328567"/>
              <a:gd name="connsiteY36" fmla="*/ 166491 h 270136"/>
              <a:gd name="connsiteX37" fmla="*/ 221853 w 328567"/>
              <a:gd name="connsiteY37" fmla="*/ 168012 h 270136"/>
              <a:gd name="connsiteX38" fmla="*/ 213908 w 328567"/>
              <a:gd name="connsiteY38" fmla="*/ 174861 h 270136"/>
              <a:gd name="connsiteX39" fmla="*/ 141989 w 328567"/>
              <a:gd name="connsiteY39" fmla="*/ 174861 h 270136"/>
              <a:gd name="connsiteX40" fmla="*/ 141989 w 328567"/>
              <a:gd name="connsiteY40" fmla="*/ 178902 h 270136"/>
              <a:gd name="connsiteX41" fmla="*/ 215346 w 328567"/>
              <a:gd name="connsiteY41" fmla="*/ 178902 h 270136"/>
              <a:gd name="connsiteX42" fmla="*/ 224456 w 328567"/>
              <a:gd name="connsiteY42" fmla="*/ 171094 h 270136"/>
              <a:gd name="connsiteX43" fmla="*/ 226806 w 328567"/>
              <a:gd name="connsiteY43" fmla="*/ 140963 h 270136"/>
              <a:gd name="connsiteX44" fmla="*/ 224936 w 328567"/>
              <a:gd name="connsiteY44" fmla="*/ 139039 h 270136"/>
              <a:gd name="connsiteX45" fmla="*/ 220415 w 328567"/>
              <a:gd name="connsiteY45" fmla="*/ 134929 h 270136"/>
              <a:gd name="connsiteX46" fmla="*/ 245895 w 328567"/>
              <a:gd name="connsiteY46" fmla="*/ 134929 h 270136"/>
              <a:gd name="connsiteX47" fmla="*/ 281717 w 328567"/>
              <a:gd name="connsiteY47" fmla="*/ 100682 h 270136"/>
              <a:gd name="connsiteX48" fmla="*/ 302266 w 328567"/>
              <a:gd name="connsiteY48" fmla="*/ 91093 h 270136"/>
              <a:gd name="connsiteX49" fmla="*/ 302266 w 328567"/>
              <a:gd name="connsiteY49" fmla="*/ 91093 h 270136"/>
              <a:gd name="connsiteX50" fmla="*/ 315965 w 328567"/>
              <a:gd name="connsiteY50" fmla="*/ 94860 h 270136"/>
              <a:gd name="connsiteX51" fmla="*/ 317129 w 328567"/>
              <a:gd name="connsiteY51" fmla="*/ 95545 h 270136"/>
              <a:gd name="connsiteX52" fmla="*/ 95618 w 328567"/>
              <a:gd name="connsiteY52" fmla="*/ 258630 h 270136"/>
              <a:gd name="connsiteX53" fmla="*/ 11096 w 328567"/>
              <a:gd name="connsiteY53" fmla="*/ 174108 h 270136"/>
              <a:gd name="connsiteX54" fmla="*/ 39590 w 328567"/>
              <a:gd name="connsiteY54" fmla="*/ 145546 h 270136"/>
              <a:gd name="connsiteX55" fmla="*/ 124180 w 328567"/>
              <a:gd name="connsiteY55" fmla="*/ 230136 h 270136"/>
              <a:gd name="connsiteX56" fmla="*/ 320417 w 328567"/>
              <a:gd name="connsiteY56" fmla="*/ 87394 h 270136"/>
              <a:gd name="connsiteX57" fmla="*/ 302540 w 328567"/>
              <a:gd name="connsiteY57" fmla="*/ 82462 h 270136"/>
              <a:gd name="connsiteX58" fmla="*/ 302540 w 328567"/>
              <a:gd name="connsiteY58" fmla="*/ 82462 h 270136"/>
              <a:gd name="connsiteX59" fmla="*/ 275895 w 328567"/>
              <a:gd name="connsiteY59" fmla="*/ 94654 h 270136"/>
              <a:gd name="connsiteX60" fmla="*/ 242676 w 328567"/>
              <a:gd name="connsiteY60" fmla="*/ 126504 h 270136"/>
              <a:gd name="connsiteX61" fmla="*/ 155414 w 328567"/>
              <a:gd name="connsiteY61" fmla="*/ 127258 h 270136"/>
              <a:gd name="connsiteX62" fmla="*/ 138153 w 328567"/>
              <a:gd name="connsiteY62" fmla="*/ 121641 h 270136"/>
              <a:gd name="connsiteX63" fmla="*/ 103906 w 328567"/>
              <a:gd name="connsiteY63" fmla="*/ 119860 h 270136"/>
              <a:gd name="connsiteX64" fmla="*/ 103016 w 328567"/>
              <a:gd name="connsiteY64" fmla="*/ 119860 h 270136"/>
              <a:gd name="connsiteX65" fmla="*/ 73015 w 328567"/>
              <a:gd name="connsiteY65" fmla="*/ 136162 h 270136"/>
              <a:gd name="connsiteX66" fmla="*/ 56987 w 328567"/>
              <a:gd name="connsiteY66" fmla="*/ 151642 h 270136"/>
              <a:gd name="connsiteX67" fmla="*/ 39795 w 328567"/>
              <a:gd name="connsiteY67" fmla="*/ 134449 h 270136"/>
              <a:gd name="connsiteX68" fmla="*/ 0 w 328567"/>
              <a:gd name="connsiteY68" fmla="*/ 174245 h 270136"/>
              <a:gd name="connsiteX69" fmla="*/ 95892 w 328567"/>
              <a:gd name="connsiteY69" fmla="*/ 270137 h 270136"/>
              <a:gd name="connsiteX70" fmla="*/ 135687 w 328567"/>
              <a:gd name="connsiteY70" fmla="*/ 230342 h 270136"/>
              <a:gd name="connsiteX71" fmla="*/ 128153 w 328567"/>
              <a:gd name="connsiteY71" fmla="*/ 222807 h 270136"/>
              <a:gd name="connsiteX72" fmla="*/ 217196 w 328567"/>
              <a:gd name="connsiteY72" fmla="*/ 222807 h 270136"/>
              <a:gd name="connsiteX73" fmla="*/ 279663 w 328567"/>
              <a:gd name="connsiteY73" fmla="*/ 172669 h 270136"/>
              <a:gd name="connsiteX74" fmla="*/ 328568 w 328567"/>
              <a:gd name="connsiteY74" fmla="*/ 92325 h 27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28567" h="270136">
                <a:moveTo>
                  <a:pt x="137126" y="15954"/>
                </a:moveTo>
                <a:cubicBezTo>
                  <a:pt x="142003" y="10797"/>
                  <a:pt x="148791" y="7872"/>
                  <a:pt x="155893" y="7872"/>
                </a:cubicBezTo>
                <a:lnTo>
                  <a:pt x="155893" y="7872"/>
                </a:lnTo>
                <a:cubicBezTo>
                  <a:pt x="162982" y="7769"/>
                  <a:pt x="169777" y="10687"/>
                  <a:pt x="174592" y="15886"/>
                </a:cubicBezTo>
                <a:lnTo>
                  <a:pt x="183565" y="25817"/>
                </a:lnTo>
                <a:lnTo>
                  <a:pt x="193565" y="16023"/>
                </a:lnTo>
                <a:cubicBezTo>
                  <a:pt x="203326" y="5673"/>
                  <a:pt x="219627" y="5201"/>
                  <a:pt x="229970" y="14961"/>
                </a:cubicBezTo>
                <a:cubicBezTo>
                  <a:pt x="230333" y="15304"/>
                  <a:pt x="230689" y="15660"/>
                  <a:pt x="231032" y="16023"/>
                </a:cubicBezTo>
                <a:cubicBezTo>
                  <a:pt x="241429" y="27092"/>
                  <a:pt x="241429" y="44338"/>
                  <a:pt x="231032" y="55407"/>
                </a:cubicBezTo>
                <a:cubicBezTo>
                  <a:pt x="218155" y="69106"/>
                  <a:pt x="193908" y="92189"/>
                  <a:pt x="184798" y="100887"/>
                </a:cubicBezTo>
                <a:lnTo>
                  <a:pt x="183771" y="101915"/>
                </a:lnTo>
                <a:lnTo>
                  <a:pt x="137126" y="55339"/>
                </a:lnTo>
                <a:cubicBezTo>
                  <a:pt x="126763" y="44256"/>
                  <a:pt x="126763" y="27037"/>
                  <a:pt x="137126" y="15954"/>
                </a:cubicBezTo>
                <a:close/>
                <a:moveTo>
                  <a:pt x="183771" y="113148"/>
                </a:moveTo>
                <a:lnTo>
                  <a:pt x="186579" y="110271"/>
                </a:lnTo>
                <a:lnTo>
                  <a:pt x="190346" y="106709"/>
                </a:lnTo>
                <a:cubicBezTo>
                  <a:pt x="199456" y="97873"/>
                  <a:pt x="223771" y="74517"/>
                  <a:pt x="236785" y="60887"/>
                </a:cubicBezTo>
                <a:cubicBezTo>
                  <a:pt x="250066" y="46736"/>
                  <a:pt x="250066" y="24694"/>
                  <a:pt x="236785" y="10543"/>
                </a:cubicBezTo>
                <a:cubicBezTo>
                  <a:pt x="224031" y="-2964"/>
                  <a:pt x="202750" y="-3574"/>
                  <a:pt x="189243" y="9180"/>
                </a:cubicBezTo>
                <a:cubicBezTo>
                  <a:pt x="188777" y="9618"/>
                  <a:pt x="188319" y="10077"/>
                  <a:pt x="187880" y="10543"/>
                </a:cubicBezTo>
                <a:lnTo>
                  <a:pt x="183907" y="14447"/>
                </a:lnTo>
                <a:lnTo>
                  <a:pt x="180414" y="10612"/>
                </a:lnTo>
                <a:cubicBezTo>
                  <a:pt x="167592" y="-2930"/>
                  <a:pt x="146222" y="-3512"/>
                  <a:pt x="132680" y="9303"/>
                </a:cubicBezTo>
                <a:cubicBezTo>
                  <a:pt x="132228" y="9728"/>
                  <a:pt x="131797" y="10166"/>
                  <a:pt x="131372" y="10612"/>
                </a:cubicBezTo>
                <a:cubicBezTo>
                  <a:pt x="118071" y="24811"/>
                  <a:pt x="118071" y="46893"/>
                  <a:pt x="131372" y="61092"/>
                </a:cubicBezTo>
                <a:close/>
                <a:moveTo>
                  <a:pt x="274115" y="166916"/>
                </a:moveTo>
                <a:lnTo>
                  <a:pt x="214388" y="214862"/>
                </a:lnTo>
                <a:lnTo>
                  <a:pt x="119934" y="214862"/>
                </a:lnTo>
                <a:lnTo>
                  <a:pt x="62467" y="157395"/>
                </a:lnTo>
                <a:lnTo>
                  <a:pt x="78358" y="141984"/>
                </a:lnTo>
                <a:cubicBezTo>
                  <a:pt x="85625" y="134915"/>
                  <a:pt x="94700" y="129984"/>
                  <a:pt x="104591" y="127737"/>
                </a:cubicBezTo>
                <a:lnTo>
                  <a:pt x="105481" y="127737"/>
                </a:lnTo>
                <a:cubicBezTo>
                  <a:pt x="115454" y="125442"/>
                  <a:pt x="125872" y="125991"/>
                  <a:pt x="135550" y="129312"/>
                </a:cubicBezTo>
                <a:lnTo>
                  <a:pt x="154181" y="135545"/>
                </a:lnTo>
                <a:lnTo>
                  <a:pt x="214524" y="135066"/>
                </a:lnTo>
                <a:lnTo>
                  <a:pt x="222264" y="141915"/>
                </a:lnTo>
                <a:cubicBezTo>
                  <a:pt x="229374" y="148381"/>
                  <a:pt x="229888" y="159388"/>
                  <a:pt x="223422" y="166491"/>
                </a:cubicBezTo>
                <a:cubicBezTo>
                  <a:pt x="222929" y="167032"/>
                  <a:pt x="222408" y="167539"/>
                  <a:pt x="221853" y="168012"/>
                </a:cubicBezTo>
                <a:lnTo>
                  <a:pt x="213908" y="174861"/>
                </a:lnTo>
                <a:lnTo>
                  <a:pt x="141989" y="174861"/>
                </a:lnTo>
                <a:lnTo>
                  <a:pt x="141989" y="178902"/>
                </a:lnTo>
                <a:lnTo>
                  <a:pt x="215346" y="178902"/>
                </a:lnTo>
                <a:lnTo>
                  <a:pt x="224456" y="171094"/>
                </a:lnTo>
                <a:cubicBezTo>
                  <a:pt x="233422" y="163423"/>
                  <a:pt x="234477" y="149929"/>
                  <a:pt x="226806" y="140963"/>
                </a:cubicBezTo>
                <a:cubicBezTo>
                  <a:pt x="226223" y="140285"/>
                  <a:pt x="225600" y="139641"/>
                  <a:pt x="224936" y="139039"/>
                </a:cubicBezTo>
                <a:lnTo>
                  <a:pt x="220415" y="134929"/>
                </a:lnTo>
                <a:lnTo>
                  <a:pt x="245895" y="134929"/>
                </a:lnTo>
                <a:lnTo>
                  <a:pt x="281717" y="100682"/>
                </a:lnTo>
                <a:cubicBezTo>
                  <a:pt x="286861" y="94668"/>
                  <a:pt x="294355" y="91175"/>
                  <a:pt x="302266" y="91093"/>
                </a:cubicBezTo>
                <a:lnTo>
                  <a:pt x="302266" y="91093"/>
                </a:lnTo>
                <a:cubicBezTo>
                  <a:pt x="307081" y="91120"/>
                  <a:pt x="311807" y="92421"/>
                  <a:pt x="315965" y="94860"/>
                </a:cubicBezTo>
                <a:lnTo>
                  <a:pt x="317129" y="95545"/>
                </a:lnTo>
                <a:close/>
                <a:moveTo>
                  <a:pt x="95618" y="258630"/>
                </a:moveTo>
                <a:lnTo>
                  <a:pt x="11096" y="174108"/>
                </a:lnTo>
                <a:lnTo>
                  <a:pt x="39590" y="145546"/>
                </a:lnTo>
                <a:lnTo>
                  <a:pt x="124180" y="230136"/>
                </a:lnTo>
                <a:close/>
                <a:moveTo>
                  <a:pt x="320417" y="87394"/>
                </a:moveTo>
                <a:cubicBezTo>
                  <a:pt x="315013" y="84168"/>
                  <a:pt x="308834" y="82462"/>
                  <a:pt x="302540" y="82462"/>
                </a:cubicBezTo>
                <a:lnTo>
                  <a:pt x="302540" y="82462"/>
                </a:lnTo>
                <a:cubicBezTo>
                  <a:pt x="292300" y="82435"/>
                  <a:pt x="282567" y="86887"/>
                  <a:pt x="275895" y="94654"/>
                </a:cubicBezTo>
                <a:lnTo>
                  <a:pt x="242676" y="126504"/>
                </a:lnTo>
                <a:lnTo>
                  <a:pt x="155414" y="127258"/>
                </a:lnTo>
                <a:lnTo>
                  <a:pt x="138153" y="121641"/>
                </a:lnTo>
                <a:cubicBezTo>
                  <a:pt x="127119" y="117915"/>
                  <a:pt x="115269" y="117298"/>
                  <a:pt x="103906" y="119860"/>
                </a:cubicBezTo>
                <a:lnTo>
                  <a:pt x="103016" y="119860"/>
                </a:lnTo>
                <a:cubicBezTo>
                  <a:pt x="91714" y="122442"/>
                  <a:pt x="81330" y="128080"/>
                  <a:pt x="73015" y="136162"/>
                </a:cubicBezTo>
                <a:lnTo>
                  <a:pt x="56987" y="151642"/>
                </a:lnTo>
                <a:lnTo>
                  <a:pt x="39795" y="134449"/>
                </a:lnTo>
                <a:lnTo>
                  <a:pt x="0" y="174245"/>
                </a:lnTo>
                <a:lnTo>
                  <a:pt x="95892" y="270137"/>
                </a:lnTo>
                <a:lnTo>
                  <a:pt x="135687" y="230342"/>
                </a:lnTo>
                <a:lnTo>
                  <a:pt x="128153" y="222807"/>
                </a:lnTo>
                <a:lnTo>
                  <a:pt x="217196" y="222807"/>
                </a:lnTo>
                <a:lnTo>
                  <a:pt x="279663" y="172669"/>
                </a:lnTo>
                <a:lnTo>
                  <a:pt x="328568" y="92325"/>
                </a:lnTo>
                <a:close/>
              </a:path>
            </a:pathLst>
          </a:custGeom>
          <a:solidFill>
            <a:srgbClr val="0164F2"/>
          </a:solidFill>
          <a:ln w="6849" cap="flat">
            <a:solidFill>
              <a:srgbClr val="66A839"/>
            </a:solidFill>
            <a:prstDash val="solid"/>
            <a:miter/>
          </a:ln>
        </p:spPr>
        <p:txBody>
          <a:bodyPr rtlCol="0" anchor="ctr"/>
          <a:lstStyle/>
          <a:p>
            <a:endParaRPr lang="it-IT"/>
          </a:p>
        </p:txBody>
      </p:sp>
      <p:sp>
        <p:nvSpPr>
          <p:cNvPr id="23" name="TextBox 22">
            <a:extLst>
              <a:ext uri="{FF2B5EF4-FFF2-40B4-BE49-F238E27FC236}">
                <a16:creationId xmlns:a16="http://schemas.microsoft.com/office/drawing/2014/main" id="{7368D21C-4A77-BF65-74BD-7247DAA57A6D}"/>
              </a:ext>
            </a:extLst>
          </p:cNvPr>
          <p:cNvSpPr txBox="1"/>
          <p:nvPr/>
        </p:nvSpPr>
        <p:spPr>
          <a:xfrm>
            <a:off x="138114" y="3248442"/>
            <a:ext cx="2843212" cy="1200329"/>
          </a:xfrm>
          <a:prstGeom prst="rect">
            <a:avLst/>
          </a:prstGeom>
          <a:noFill/>
        </p:spPr>
        <p:txBody>
          <a:bodyPr wrap="square">
            <a:spAutoFit/>
          </a:bodyPr>
          <a:lstStyle/>
          <a:p>
            <a:pPr marL="285750" indent="-285750" algn="just" rtl="0" fontAlgn="base">
              <a:buFont typeface="Arial" panose="020B0604020202020204" pitchFamily="34" charset="0"/>
              <a:buChar char="•"/>
            </a:pPr>
            <a:r>
              <a:rPr lang="en-US" sz="1800" b="0" i="0" u="none" strike="noStrike">
                <a:effectLst/>
                <a:latin typeface="TIM Sans" panose="02020503040602060503" pitchFamily="18" charset="0"/>
              </a:rPr>
              <a:t>Ambient IoT</a:t>
            </a:r>
            <a:r>
              <a:rPr lang="en-US" sz="1800" b="0" i="0">
                <a:effectLst/>
                <a:latin typeface="TIM Sans" panose="02020503040602060503" pitchFamily="18" charset="0"/>
              </a:rPr>
              <a:t>​</a:t>
            </a:r>
            <a:endParaRPr lang="en-US" b="0" i="0">
              <a:effectLst/>
              <a:latin typeface="Arial" panose="020B0604020202020204" pitchFamily="34" charset="0"/>
            </a:endParaRPr>
          </a:p>
          <a:p>
            <a:pPr marL="285750" indent="-285750" algn="just" rtl="0" fontAlgn="base">
              <a:buFont typeface="Arial" panose="020B0604020202020204" pitchFamily="34" charset="0"/>
              <a:buChar char="•"/>
            </a:pPr>
            <a:r>
              <a:rPr lang="en-US" sz="1800" b="0" i="0" u="none" strike="noStrike">
                <a:effectLst/>
                <a:latin typeface="TIM Sans" panose="02020503040602060503" pitchFamily="18" charset="0"/>
              </a:rPr>
              <a:t>Integrated Sensing &amp; Communication</a:t>
            </a:r>
            <a:endParaRPr lang="en-US" b="0" i="0">
              <a:effectLst/>
              <a:latin typeface="Segoe UI" panose="020B0502040204020203" pitchFamily="34" charset="0"/>
            </a:endParaRPr>
          </a:p>
          <a:p>
            <a:pPr marL="285750" indent="-285750" algn="just" rtl="0" fontAlgn="base">
              <a:buFont typeface="Arial" panose="020B0604020202020204" pitchFamily="34" charset="0"/>
              <a:buChar char="•"/>
            </a:pPr>
            <a:endParaRPr lang="en-US" b="0" i="0">
              <a:effectLst/>
              <a:latin typeface="Arial" panose="020B0604020202020204" pitchFamily="34" charset="0"/>
            </a:endParaRPr>
          </a:p>
        </p:txBody>
      </p:sp>
      <p:sp>
        <p:nvSpPr>
          <p:cNvPr id="25" name="TextBox 24">
            <a:extLst>
              <a:ext uri="{FF2B5EF4-FFF2-40B4-BE49-F238E27FC236}">
                <a16:creationId xmlns:a16="http://schemas.microsoft.com/office/drawing/2014/main" id="{F5988BEF-FD56-5686-CCCA-36849205BD3F}"/>
              </a:ext>
            </a:extLst>
          </p:cNvPr>
          <p:cNvSpPr txBox="1"/>
          <p:nvPr/>
        </p:nvSpPr>
        <p:spPr>
          <a:xfrm>
            <a:off x="8296274" y="2601396"/>
            <a:ext cx="3400425" cy="646331"/>
          </a:xfrm>
          <a:prstGeom prst="rect">
            <a:avLst/>
          </a:prstGeom>
          <a:noFill/>
        </p:spPr>
        <p:txBody>
          <a:bodyPr wrap="square">
            <a:spAutoFit/>
          </a:bodyPr>
          <a:lstStyle/>
          <a:p>
            <a:pPr algn="ctr" rtl="0" fontAlgn="base"/>
            <a:r>
              <a:rPr lang="it-IT" sz="1800" b="1" i="0" u="none" strike="noStrike">
                <a:solidFill>
                  <a:sysClr val="windowText" lastClr="000000"/>
                </a:solidFill>
                <a:effectLst/>
                <a:latin typeface="TIM Sans" panose="02020503040602060503" pitchFamily="18" charset="0"/>
              </a:rPr>
              <a:t>Enhanced </a:t>
            </a:r>
          </a:p>
          <a:p>
            <a:pPr algn="ctr" rtl="0" fontAlgn="base"/>
            <a:r>
              <a:rPr lang="it-IT" sz="1800" b="1" i="0" u="none" strike="noStrike">
                <a:solidFill>
                  <a:sysClr val="windowText" lastClr="000000"/>
                </a:solidFill>
                <a:effectLst/>
                <a:latin typeface="TIM Sans" panose="02020503040602060503" pitchFamily="18" charset="0"/>
              </a:rPr>
              <a:t>«Telco</a:t>
            </a:r>
            <a:r>
              <a:rPr lang="it-IT" b="1">
                <a:solidFill>
                  <a:sysClr val="windowText" lastClr="000000"/>
                </a:solidFill>
                <a:latin typeface="TIM Sans" panose="02020503040602060503" pitchFamily="18" charset="0"/>
              </a:rPr>
              <a:t> </a:t>
            </a:r>
            <a:r>
              <a:rPr lang="it-IT" sz="1800" b="1" i="0" u="none" strike="noStrike">
                <a:solidFill>
                  <a:sysClr val="windowText" lastClr="000000"/>
                </a:solidFill>
                <a:effectLst/>
                <a:latin typeface="TIM Sans" panose="02020503040602060503" pitchFamily="18" charset="0"/>
              </a:rPr>
              <a:t>Service» Experience </a:t>
            </a:r>
            <a:r>
              <a:rPr lang="en-US" sz="1800" b="1" i="0">
                <a:solidFill>
                  <a:sysClr val="windowText" lastClr="000000"/>
                </a:solidFill>
                <a:effectLst/>
                <a:latin typeface="TIM Sans" panose="02020503040602060503" pitchFamily="18" charset="0"/>
              </a:rPr>
              <a:t>​</a:t>
            </a:r>
            <a:endParaRPr lang="en-US" b="1" i="0">
              <a:solidFill>
                <a:sysClr val="windowText" lastClr="000000"/>
              </a:solidFill>
              <a:effectLst/>
              <a:latin typeface="Segoe UI" panose="020B0502040204020203" pitchFamily="34" charset="0"/>
            </a:endParaRPr>
          </a:p>
        </p:txBody>
      </p:sp>
      <p:sp>
        <p:nvSpPr>
          <p:cNvPr id="26" name="Freeform: Shape 25">
            <a:extLst>
              <a:ext uri="{FF2B5EF4-FFF2-40B4-BE49-F238E27FC236}">
                <a16:creationId xmlns:a16="http://schemas.microsoft.com/office/drawing/2014/main" id="{35124BCF-EE8B-6931-C365-8EED616B1EF9}"/>
              </a:ext>
            </a:extLst>
          </p:cNvPr>
          <p:cNvSpPr/>
          <p:nvPr/>
        </p:nvSpPr>
        <p:spPr>
          <a:xfrm>
            <a:off x="9693882" y="2019340"/>
            <a:ext cx="513221" cy="513221"/>
          </a:xfrm>
          <a:custGeom>
            <a:avLst/>
            <a:gdLst>
              <a:gd name="connsiteX0" fmla="*/ 238908 w 277128"/>
              <a:gd name="connsiteY0" fmla="*/ 223977 h 277128"/>
              <a:gd name="connsiteX1" fmla="*/ 270210 w 277128"/>
              <a:gd name="connsiteY1" fmla="*/ 141235 h 277128"/>
              <a:gd name="connsiteX2" fmla="*/ 199660 w 277128"/>
              <a:gd name="connsiteY2" fmla="*/ 141235 h 277128"/>
              <a:gd name="connsiteX3" fmla="*/ 190482 w 277128"/>
              <a:gd name="connsiteY3" fmla="*/ 190551 h 277128"/>
              <a:gd name="connsiteX4" fmla="*/ 238908 w 277128"/>
              <a:gd name="connsiteY4" fmla="*/ 223977 h 277128"/>
              <a:gd name="connsiteX5" fmla="*/ 235689 w 277128"/>
              <a:gd name="connsiteY5" fmla="*/ 227470 h 277128"/>
              <a:gd name="connsiteX6" fmla="*/ 188770 w 277128"/>
              <a:gd name="connsiteY6" fmla="*/ 195141 h 277128"/>
              <a:gd name="connsiteX7" fmla="*/ 141989 w 277128"/>
              <a:gd name="connsiteY7" fmla="*/ 270484 h 277128"/>
              <a:gd name="connsiteX8" fmla="*/ 235689 w 277128"/>
              <a:gd name="connsiteY8" fmla="*/ 227607 h 277128"/>
              <a:gd name="connsiteX9" fmla="*/ 140961 w 277128"/>
              <a:gd name="connsiteY9" fmla="*/ 186373 h 277128"/>
              <a:gd name="connsiteX10" fmla="*/ 140961 w 277128"/>
              <a:gd name="connsiteY10" fmla="*/ 264183 h 277128"/>
              <a:gd name="connsiteX11" fmla="*/ 184318 w 277128"/>
              <a:gd name="connsiteY11" fmla="*/ 193291 h 277128"/>
              <a:gd name="connsiteX12" fmla="*/ 163222 w 277128"/>
              <a:gd name="connsiteY12" fmla="*/ 187401 h 277128"/>
              <a:gd name="connsiteX13" fmla="*/ 160003 w 277128"/>
              <a:gd name="connsiteY13" fmla="*/ 186853 h 277128"/>
              <a:gd name="connsiteX14" fmla="*/ 156989 w 277128"/>
              <a:gd name="connsiteY14" fmla="*/ 186373 h 277128"/>
              <a:gd name="connsiteX15" fmla="*/ 179249 w 277128"/>
              <a:gd name="connsiteY15" fmla="*/ 186373 h 277128"/>
              <a:gd name="connsiteX16" fmla="*/ 186099 w 277128"/>
              <a:gd name="connsiteY16" fmla="*/ 188702 h 277128"/>
              <a:gd name="connsiteX17" fmla="*/ 195072 w 277128"/>
              <a:gd name="connsiteY17" fmla="*/ 141167 h 277128"/>
              <a:gd name="connsiteX18" fmla="*/ 169797 w 277128"/>
              <a:gd name="connsiteY18" fmla="*/ 141167 h 277128"/>
              <a:gd name="connsiteX19" fmla="*/ 169797 w 277128"/>
              <a:gd name="connsiteY19" fmla="*/ 136372 h 277128"/>
              <a:gd name="connsiteX20" fmla="*/ 195072 w 277128"/>
              <a:gd name="connsiteY20" fmla="*/ 136372 h 277128"/>
              <a:gd name="connsiteX21" fmla="*/ 186099 w 277128"/>
              <a:gd name="connsiteY21" fmla="*/ 88769 h 277128"/>
              <a:gd name="connsiteX22" fmla="*/ 155413 w 277128"/>
              <a:gd name="connsiteY22" fmla="*/ 96372 h 277128"/>
              <a:gd name="connsiteX23" fmla="*/ 146920 w 277128"/>
              <a:gd name="connsiteY23" fmla="*/ 92399 h 277128"/>
              <a:gd name="connsiteX24" fmla="*/ 146304 w 277128"/>
              <a:gd name="connsiteY24" fmla="*/ 92399 h 277128"/>
              <a:gd name="connsiteX25" fmla="*/ 147948 w 277128"/>
              <a:gd name="connsiteY25" fmla="*/ 92399 h 277128"/>
              <a:gd name="connsiteX26" fmla="*/ 148838 w 277128"/>
              <a:gd name="connsiteY26" fmla="*/ 92399 h 277128"/>
              <a:gd name="connsiteX27" fmla="*/ 184523 w 277128"/>
              <a:gd name="connsiteY27" fmla="*/ 84591 h 277128"/>
              <a:gd name="connsiteX28" fmla="*/ 141167 w 277128"/>
              <a:gd name="connsiteY28" fmla="*/ 13699 h 277128"/>
              <a:gd name="connsiteX29" fmla="*/ 141167 w 277128"/>
              <a:gd name="connsiteY29" fmla="*/ 91714 h 277128"/>
              <a:gd name="connsiteX30" fmla="*/ 138906 w 277128"/>
              <a:gd name="connsiteY30" fmla="*/ 91714 h 277128"/>
              <a:gd name="connsiteX31" fmla="*/ 136372 w 277128"/>
              <a:gd name="connsiteY31" fmla="*/ 91714 h 277128"/>
              <a:gd name="connsiteX32" fmla="*/ 136372 w 277128"/>
              <a:gd name="connsiteY32" fmla="*/ 13631 h 277128"/>
              <a:gd name="connsiteX33" fmla="*/ 92947 w 277128"/>
              <a:gd name="connsiteY33" fmla="*/ 84180 h 277128"/>
              <a:gd name="connsiteX34" fmla="*/ 128221 w 277128"/>
              <a:gd name="connsiteY34" fmla="*/ 91988 h 277128"/>
              <a:gd name="connsiteX35" fmla="*/ 131372 w 277128"/>
              <a:gd name="connsiteY35" fmla="*/ 91988 h 277128"/>
              <a:gd name="connsiteX36" fmla="*/ 130824 w 277128"/>
              <a:gd name="connsiteY36" fmla="*/ 91988 h 277128"/>
              <a:gd name="connsiteX37" fmla="*/ 122194 w 277128"/>
              <a:gd name="connsiteY37" fmla="*/ 95961 h 277128"/>
              <a:gd name="connsiteX38" fmla="*/ 91371 w 277128"/>
              <a:gd name="connsiteY38" fmla="*/ 88358 h 277128"/>
              <a:gd name="connsiteX39" fmla="*/ 82398 w 277128"/>
              <a:gd name="connsiteY39" fmla="*/ 135961 h 277128"/>
              <a:gd name="connsiteX40" fmla="*/ 77604 w 277128"/>
              <a:gd name="connsiteY40" fmla="*/ 135961 h 277128"/>
              <a:gd name="connsiteX41" fmla="*/ 86782 w 277128"/>
              <a:gd name="connsiteY41" fmla="*/ 86714 h 277128"/>
              <a:gd name="connsiteX42" fmla="*/ 38425 w 277128"/>
              <a:gd name="connsiteY42" fmla="*/ 53289 h 277128"/>
              <a:gd name="connsiteX43" fmla="*/ 7054 w 277128"/>
              <a:gd name="connsiteY43" fmla="*/ 135961 h 277128"/>
              <a:gd name="connsiteX44" fmla="*/ 3561 w 277128"/>
              <a:gd name="connsiteY44" fmla="*/ 135961 h 277128"/>
              <a:gd name="connsiteX45" fmla="*/ 3561 w 277128"/>
              <a:gd name="connsiteY45" fmla="*/ 140756 h 277128"/>
              <a:gd name="connsiteX46" fmla="*/ 7054 w 277128"/>
              <a:gd name="connsiteY46" fmla="*/ 140756 h 277128"/>
              <a:gd name="connsiteX47" fmla="*/ 38357 w 277128"/>
              <a:gd name="connsiteY47" fmla="*/ 223497 h 277128"/>
              <a:gd name="connsiteX48" fmla="*/ 86782 w 277128"/>
              <a:gd name="connsiteY48" fmla="*/ 190072 h 277128"/>
              <a:gd name="connsiteX49" fmla="*/ 77604 w 277128"/>
              <a:gd name="connsiteY49" fmla="*/ 140756 h 277128"/>
              <a:gd name="connsiteX50" fmla="*/ 82398 w 277128"/>
              <a:gd name="connsiteY50" fmla="*/ 140756 h 277128"/>
              <a:gd name="connsiteX51" fmla="*/ 91303 w 277128"/>
              <a:gd name="connsiteY51" fmla="*/ 188291 h 277128"/>
              <a:gd name="connsiteX52" fmla="*/ 98152 w 277128"/>
              <a:gd name="connsiteY52" fmla="*/ 185962 h 277128"/>
              <a:gd name="connsiteX53" fmla="*/ 120344 w 277128"/>
              <a:gd name="connsiteY53" fmla="*/ 185962 h 277128"/>
              <a:gd name="connsiteX54" fmla="*/ 117810 w 277128"/>
              <a:gd name="connsiteY54" fmla="*/ 186305 h 277128"/>
              <a:gd name="connsiteX55" fmla="*/ 102946 w 277128"/>
              <a:gd name="connsiteY55" fmla="*/ 189593 h 277128"/>
              <a:gd name="connsiteX56" fmla="*/ 93015 w 277128"/>
              <a:gd name="connsiteY56" fmla="*/ 192880 h 277128"/>
              <a:gd name="connsiteX57" fmla="*/ 136303 w 277128"/>
              <a:gd name="connsiteY57" fmla="*/ 263840 h 277128"/>
              <a:gd name="connsiteX58" fmla="*/ 136303 w 277128"/>
              <a:gd name="connsiteY58" fmla="*/ 186442 h 277128"/>
              <a:gd name="connsiteX59" fmla="*/ 135208 w 277128"/>
              <a:gd name="connsiteY59" fmla="*/ 270279 h 277128"/>
              <a:gd name="connsiteX60" fmla="*/ 88426 w 277128"/>
              <a:gd name="connsiteY60" fmla="*/ 194935 h 277128"/>
              <a:gd name="connsiteX61" fmla="*/ 41507 w 277128"/>
              <a:gd name="connsiteY61" fmla="*/ 227265 h 277128"/>
              <a:gd name="connsiteX62" fmla="*/ 135208 w 277128"/>
              <a:gd name="connsiteY62" fmla="*/ 270142 h 277128"/>
              <a:gd name="connsiteX63" fmla="*/ 41507 w 277128"/>
              <a:gd name="connsiteY63" fmla="*/ 49932 h 277128"/>
              <a:gd name="connsiteX64" fmla="*/ 88357 w 277128"/>
              <a:gd name="connsiteY64" fmla="*/ 82193 h 277128"/>
              <a:gd name="connsiteX65" fmla="*/ 135208 w 277128"/>
              <a:gd name="connsiteY65" fmla="*/ 6849 h 277128"/>
              <a:gd name="connsiteX66" fmla="*/ 41507 w 277128"/>
              <a:gd name="connsiteY66" fmla="*/ 49727 h 277128"/>
              <a:gd name="connsiteX67" fmla="*/ 141989 w 277128"/>
              <a:gd name="connsiteY67" fmla="*/ 7055 h 277128"/>
              <a:gd name="connsiteX68" fmla="*/ 188839 w 277128"/>
              <a:gd name="connsiteY68" fmla="*/ 82399 h 277128"/>
              <a:gd name="connsiteX69" fmla="*/ 235689 w 277128"/>
              <a:gd name="connsiteY69" fmla="*/ 50138 h 277128"/>
              <a:gd name="connsiteX70" fmla="*/ 141989 w 277128"/>
              <a:gd name="connsiteY70" fmla="*/ 7260 h 277128"/>
              <a:gd name="connsiteX71" fmla="*/ 190482 w 277128"/>
              <a:gd name="connsiteY71" fmla="*/ 86919 h 277128"/>
              <a:gd name="connsiteX72" fmla="*/ 199660 w 277128"/>
              <a:gd name="connsiteY72" fmla="*/ 136167 h 277128"/>
              <a:gd name="connsiteX73" fmla="*/ 270210 w 277128"/>
              <a:gd name="connsiteY73" fmla="*/ 136167 h 277128"/>
              <a:gd name="connsiteX74" fmla="*/ 238840 w 277128"/>
              <a:gd name="connsiteY74" fmla="*/ 53494 h 277128"/>
              <a:gd name="connsiteX75" fmla="*/ 190482 w 277128"/>
              <a:gd name="connsiteY75" fmla="*/ 86919 h 277128"/>
              <a:gd name="connsiteX76" fmla="*/ 277128 w 277128"/>
              <a:gd name="connsiteY76" fmla="*/ 138564 h 277128"/>
              <a:gd name="connsiteX77" fmla="*/ 138564 w 277128"/>
              <a:gd name="connsiteY77" fmla="*/ 277128 h 277128"/>
              <a:gd name="connsiteX78" fmla="*/ 0 w 277128"/>
              <a:gd name="connsiteY78" fmla="*/ 138564 h 277128"/>
              <a:gd name="connsiteX79" fmla="*/ 138564 w 277128"/>
              <a:gd name="connsiteY79" fmla="*/ 0 h 277128"/>
              <a:gd name="connsiteX80" fmla="*/ 277128 w 277128"/>
              <a:gd name="connsiteY80" fmla="*/ 138838 h 277128"/>
              <a:gd name="connsiteX81" fmla="*/ 277128 w 277128"/>
              <a:gd name="connsiteY81" fmla="*/ 138975 h 277128"/>
              <a:gd name="connsiteX82" fmla="*/ 138701 w 277128"/>
              <a:gd name="connsiteY82" fmla="*/ 142537 h 277128"/>
              <a:gd name="connsiteX83" fmla="*/ 161098 w 277128"/>
              <a:gd name="connsiteY83" fmla="*/ 120139 h 277128"/>
              <a:gd name="connsiteX84" fmla="*/ 138701 w 277128"/>
              <a:gd name="connsiteY84" fmla="*/ 97742 h 277128"/>
              <a:gd name="connsiteX85" fmla="*/ 116303 w 277128"/>
              <a:gd name="connsiteY85" fmla="*/ 120139 h 277128"/>
              <a:gd name="connsiteX86" fmla="*/ 116303 w 277128"/>
              <a:gd name="connsiteY86" fmla="*/ 120208 h 277128"/>
              <a:gd name="connsiteX87" fmla="*/ 138701 w 277128"/>
              <a:gd name="connsiteY87" fmla="*/ 142537 h 277128"/>
              <a:gd name="connsiteX88" fmla="*/ 179798 w 277128"/>
              <a:gd name="connsiteY88" fmla="*/ 179318 h 277128"/>
              <a:gd name="connsiteX89" fmla="*/ 97056 w 277128"/>
              <a:gd name="connsiteY89" fmla="*/ 179318 h 277128"/>
              <a:gd name="connsiteX90" fmla="*/ 97056 w 277128"/>
              <a:gd name="connsiteY90" fmla="*/ 178291 h 277128"/>
              <a:gd name="connsiteX91" fmla="*/ 138564 w 277128"/>
              <a:gd name="connsiteY91" fmla="*/ 145756 h 277128"/>
              <a:gd name="connsiteX92" fmla="*/ 179661 w 277128"/>
              <a:gd name="connsiteY92" fmla="*/ 178291 h 27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7128" h="277128">
                <a:moveTo>
                  <a:pt x="238908" y="223977"/>
                </a:moveTo>
                <a:cubicBezTo>
                  <a:pt x="258566" y="200846"/>
                  <a:pt x="269662" y="171606"/>
                  <a:pt x="270210" y="141235"/>
                </a:cubicBezTo>
                <a:lnTo>
                  <a:pt x="199660" y="141235"/>
                </a:lnTo>
                <a:cubicBezTo>
                  <a:pt x="199250" y="158058"/>
                  <a:pt x="196167" y="174702"/>
                  <a:pt x="190482" y="190551"/>
                </a:cubicBezTo>
                <a:cubicBezTo>
                  <a:pt x="208839" y="198086"/>
                  <a:pt x="225346" y="209490"/>
                  <a:pt x="238908" y="223977"/>
                </a:cubicBezTo>
                <a:close/>
                <a:moveTo>
                  <a:pt x="235689" y="227470"/>
                </a:moveTo>
                <a:cubicBezTo>
                  <a:pt x="222607" y="213408"/>
                  <a:pt x="206578" y="202374"/>
                  <a:pt x="188770" y="195141"/>
                </a:cubicBezTo>
                <a:cubicBezTo>
                  <a:pt x="177880" y="222881"/>
                  <a:pt x="161989" y="248415"/>
                  <a:pt x="141989" y="270484"/>
                </a:cubicBezTo>
                <a:cubicBezTo>
                  <a:pt x="177743" y="269580"/>
                  <a:pt x="211647" y="254087"/>
                  <a:pt x="235689" y="227607"/>
                </a:cubicBezTo>
                <a:close/>
                <a:moveTo>
                  <a:pt x="140961" y="186373"/>
                </a:moveTo>
                <a:lnTo>
                  <a:pt x="140961" y="264183"/>
                </a:lnTo>
                <a:cubicBezTo>
                  <a:pt x="159386" y="243217"/>
                  <a:pt x="174044" y="219237"/>
                  <a:pt x="184318" y="193291"/>
                </a:cubicBezTo>
                <a:cubicBezTo>
                  <a:pt x="177468" y="190750"/>
                  <a:pt x="170414" y="188777"/>
                  <a:pt x="163222" y="187401"/>
                </a:cubicBezTo>
                <a:lnTo>
                  <a:pt x="160003" y="186853"/>
                </a:lnTo>
                <a:lnTo>
                  <a:pt x="156989" y="186373"/>
                </a:lnTo>
                <a:lnTo>
                  <a:pt x="179249" y="186373"/>
                </a:lnTo>
                <a:cubicBezTo>
                  <a:pt x="181510" y="187058"/>
                  <a:pt x="183702" y="187880"/>
                  <a:pt x="186099" y="188702"/>
                </a:cubicBezTo>
                <a:cubicBezTo>
                  <a:pt x="191579" y="173435"/>
                  <a:pt x="194661" y="157386"/>
                  <a:pt x="195072" y="141167"/>
                </a:cubicBezTo>
                <a:lnTo>
                  <a:pt x="169797" y="141167"/>
                </a:lnTo>
                <a:lnTo>
                  <a:pt x="169797" y="136372"/>
                </a:lnTo>
                <a:lnTo>
                  <a:pt x="195072" y="136372"/>
                </a:lnTo>
                <a:cubicBezTo>
                  <a:pt x="194661" y="120125"/>
                  <a:pt x="191579" y="104057"/>
                  <a:pt x="186099" y="88769"/>
                </a:cubicBezTo>
                <a:cubicBezTo>
                  <a:pt x="176167" y="92474"/>
                  <a:pt x="165893" y="95022"/>
                  <a:pt x="155413" y="96372"/>
                </a:cubicBezTo>
                <a:cubicBezTo>
                  <a:pt x="152811" y="94584"/>
                  <a:pt x="149933" y="93241"/>
                  <a:pt x="146920" y="92399"/>
                </a:cubicBezTo>
                <a:lnTo>
                  <a:pt x="146304" y="92399"/>
                </a:lnTo>
                <a:lnTo>
                  <a:pt x="147948" y="92399"/>
                </a:lnTo>
                <a:lnTo>
                  <a:pt x="148838" y="92399"/>
                </a:lnTo>
                <a:cubicBezTo>
                  <a:pt x="161030" y="91461"/>
                  <a:pt x="173016" y="88837"/>
                  <a:pt x="184523" y="84591"/>
                </a:cubicBezTo>
                <a:cubicBezTo>
                  <a:pt x="174249" y="58645"/>
                  <a:pt x="159591" y="34665"/>
                  <a:pt x="141167" y="13699"/>
                </a:cubicBezTo>
                <a:lnTo>
                  <a:pt x="141167" y="91714"/>
                </a:lnTo>
                <a:lnTo>
                  <a:pt x="138906" y="91714"/>
                </a:lnTo>
                <a:cubicBezTo>
                  <a:pt x="138016" y="91714"/>
                  <a:pt x="137262" y="91714"/>
                  <a:pt x="136372" y="91714"/>
                </a:cubicBezTo>
                <a:lnTo>
                  <a:pt x="136372" y="13631"/>
                </a:lnTo>
                <a:cubicBezTo>
                  <a:pt x="118016" y="34507"/>
                  <a:pt x="103289" y="58364"/>
                  <a:pt x="92947" y="84180"/>
                </a:cubicBezTo>
                <a:cubicBezTo>
                  <a:pt x="104317" y="88358"/>
                  <a:pt x="116166" y="90988"/>
                  <a:pt x="128221" y="91988"/>
                </a:cubicBezTo>
                <a:lnTo>
                  <a:pt x="131372" y="91988"/>
                </a:lnTo>
                <a:lnTo>
                  <a:pt x="130824" y="91988"/>
                </a:lnTo>
                <a:cubicBezTo>
                  <a:pt x="127741" y="92830"/>
                  <a:pt x="124865" y="94173"/>
                  <a:pt x="122194" y="95961"/>
                </a:cubicBezTo>
                <a:cubicBezTo>
                  <a:pt x="111645" y="94646"/>
                  <a:pt x="101303" y="92091"/>
                  <a:pt x="91371" y="88358"/>
                </a:cubicBezTo>
                <a:cubicBezTo>
                  <a:pt x="85891" y="103646"/>
                  <a:pt x="82809" y="119714"/>
                  <a:pt x="82398" y="135961"/>
                </a:cubicBezTo>
                <a:lnTo>
                  <a:pt x="77604" y="135961"/>
                </a:lnTo>
                <a:cubicBezTo>
                  <a:pt x="78083" y="119167"/>
                  <a:pt x="81166" y="102550"/>
                  <a:pt x="86782" y="86714"/>
                </a:cubicBezTo>
                <a:cubicBezTo>
                  <a:pt x="68494" y="79152"/>
                  <a:pt x="51987" y="67755"/>
                  <a:pt x="38425" y="53289"/>
                </a:cubicBezTo>
                <a:cubicBezTo>
                  <a:pt x="18699" y="76385"/>
                  <a:pt x="7603" y="105605"/>
                  <a:pt x="7054" y="135961"/>
                </a:cubicBezTo>
                <a:lnTo>
                  <a:pt x="3561" y="135961"/>
                </a:lnTo>
                <a:lnTo>
                  <a:pt x="3561" y="140756"/>
                </a:lnTo>
                <a:lnTo>
                  <a:pt x="7054" y="140756"/>
                </a:lnTo>
                <a:cubicBezTo>
                  <a:pt x="7603" y="171126"/>
                  <a:pt x="18699" y="200367"/>
                  <a:pt x="38357" y="223497"/>
                </a:cubicBezTo>
                <a:cubicBezTo>
                  <a:pt x="51918" y="209011"/>
                  <a:pt x="68426" y="197606"/>
                  <a:pt x="86782" y="190072"/>
                </a:cubicBezTo>
                <a:cubicBezTo>
                  <a:pt x="81097" y="174222"/>
                  <a:pt x="78014" y="157578"/>
                  <a:pt x="77604" y="140756"/>
                </a:cubicBezTo>
                <a:lnTo>
                  <a:pt x="82398" y="140756"/>
                </a:lnTo>
                <a:cubicBezTo>
                  <a:pt x="82878" y="156969"/>
                  <a:pt x="85823" y="173017"/>
                  <a:pt x="91303" y="188291"/>
                </a:cubicBezTo>
                <a:cubicBezTo>
                  <a:pt x="93563" y="187469"/>
                  <a:pt x="95755" y="186647"/>
                  <a:pt x="98152" y="185962"/>
                </a:cubicBezTo>
                <a:lnTo>
                  <a:pt x="120344" y="185962"/>
                </a:lnTo>
                <a:lnTo>
                  <a:pt x="117810" y="186305"/>
                </a:lnTo>
                <a:cubicBezTo>
                  <a:pt x="112810" y="187134"/>
                  <a:pt x="107810" y="188230"/>
                  <a:pt x="102946" y="189593"/>
                </a:cubicBezTo>
                <a:cubicBezTo>
                  <a:pt x="99590" y="190551"/>
                  <a:pt x="96097" y="191647"/>
                  <a:pt x="93015" y="192880"/>
                </a:cubicBezTo>
                <a:cubicBezTo>
                  <a:pt x="103289" y="218819"/>
                  <a:pt x="117947" y="242813"/>
                  <a:pt x="136303" y="263840"/>
                </a:cubicBezTo>
                <a:lnTo>
                  <a:pt x="136303" y="186442"/>
                </a:lnTo>
                <a:close/>
                <a:moveTo>
                  <a:pt x="135208" y="270279"/>
                </a:moveTo>
                <a:cubicBezTo>
                  <a:pt x="115139" y="248217"/>
                  <a:pt x="99317" y="222682"/>
                  <a:pt x="88426" y="194935"/>
                </a:cubicBezTo>
                <a:cubicBezTo>
                  <a:pt x="70617" y="202168"/>
                  <a:pt x="54590" y="213203"/>
                  <a:pt x="41507" y="227265"/>
                </a:cubicBezTo>
                <a:cubicBezTo>
                  <a:pt x="65549" y="253758"/>
                  <a:pt x="99453" y="269251"/>
                  <a:pt x="135208" y="270142"/>
                </a:cubicBezTo>
                <a:close/>
                <a:moveTo>
                  <a:pt x="41507" y="49932"/>
                </a:moveTo>
                <a:cubicBezTo>
                  <a:pt x="54590" y="63974"/>
                  <a:pt x="70549" y="74988"/>
                  <a:pt x="88357" y="82193"/>
                </a:cubicBezTo>
                <a:cubicBezTo>
                  <a:pt x="99248" y="54439"/>
                  <a:pt x="115139" y="28912"/>
                  <a:pt x="135208" y="6849"/>
                </a:cubicBezTo>
                <a:cubicBezTo>
                  <a:pt x="99453" y="7802"/>
                  <a:pt x="65617" y="23281"/>
                  <a:pt x="41507" y="49727"/>
                </a:cubicBezTo>
                <a:close/>
                <a:moveTo>
                  <a:pt x="141989" y="7055"/>
                </a:moveTo>
                <a:cubicBezTo>
                  <a:pt x="162057" y="29117"/>
                  <a:pt x="177948" y="54645"/>
                  <a:pt x="188839" y="82399"/>
                </a:cubicBezTo>
                <a:cubicBezTo>
                  <a:pt x="206578" y="75173"/>
                  <a:pt x="222607" y="64166"/>
                  <a:pt x="235689" y="50138"/>
                </a:cubicBezTo>
                <a:cubicBezTo>
                  <a:pt x="211578" y="23692"/>
                  <a:pt x="177743" y="8213"/>
                  <a:pt x="141989" y="7260"/>
                </a:cubicBezTo>
                <a:close/>
                <a:moveTo>
                  <a:pt x="190482" y="86919"/>
                </a:moveTo>
                <a:cubicBezTo>
                  <a:pt x="196099" y="102755"/>
                  <a:pt x="199181" y="119372"/>
                  <a:pt x="199660" y="136167"/>
                </a:cubicBezTo>
                <a:lnTo>
                  <a:pt x="270210" y="136167"/>
                </a:lnTo>
                <a:cubicBezTo>
                  <a:pt x="269662" y="105810"/>
                  <a:pt x="258566" y="76590"/>
                  <a:pt x="238840" y="53494"/>
                </a:cubicBezTo>
                <a:cubicBezTo>
                  <a:pt x="225277" y="67960"/>
                  <a:pt x="208771" y="79358"/>
                  <a:pt x="190482" y="86919"/>
                </a:cubicBezTo>
                <a:close/>
                <a:moveTo>
                  <a:pt x="277128" y="138564"/>
                </a:moveTo>
                <a:cubicBezTo>
                  <a:pt x="277128" y="215093"/>
                  <a:pt x="215072" y="277128"/>
                  <a:pt x="138564" y="277128"/>
                </a:cubicBezTo>
                <a:cubicBezTo>
                  <a:pt x="62055" y="277128"/>
                  <a:pt x="0" y="215093"/>
                  <a:pt x="0" y="138564"/>
                </a:cubicBezTo>
                <a:cubicBezTo>
                  <a:pt x="0" y="62035"/>
                  <a:pt x="62055" y="0"/>
                  <a:pt x="138564" y="0"/>
                </a:cubicBezTo>
                <a:cubicBezTo>
                  <a:pt x="215140" y="75"/>
                  <a:pt x="277197" y="62234"/>
                  <a:pt x="277128" y="138838"/>
                </a:cubicBezTo>
                <a:cubicBezTo>
                  <a:pt x="277128" y="138886"/>
                  <a:pt x="277128" y="138927"/>
                  <a:pt x="277128" y="138975"/>
                </a:cubicBezTo>
                <a:close/>
                <a:moveTo>
                  <a:pt x="138701" y="142537"/>
                </a:moveTo>
                <a:cubicBezTo>
                  <a:pt x="151098" y="142537"/>
                  <a:pt x="161098" y="132509"/>
                  <a:pt x="161098" y="120139"/>
                </a:cubicBezTo>
                <a:cubicBezTo>
                  <a:pt x="161098" y="107769"/>
                  <a:pt x="151098" y="97742"/>
                  <a:pt x="138701" y="97742"/>
                </a:cubicBezTo>
                <a:cubicBezTo>
                  <a:pt x="126303" y="97742"/>
                  <a:pt x="116303" y="107769"/>
                  <a:pt x="116303" y="120139"/>
                </a:cubicBezTo>
                <a:cubicBezTo>
                  <a:pt x="116303" y="120160"/>
                  <a:pt x="116303" y="120187"/>
                  <a:pt x="116303" y="120208"/>
                </a:cubicBezTo>
                <a:cubicBezTo>
                  <a:pt x="116372" y="132550"/>
                  <a:pt x="126372" y="142537"/>
                  <a:pt x="138701" y="142537"/>
                </a:cubicBezTo>
                <a:close/>
                <a:moveTo>
                  <a:pt x="179798" y="179318"/>
                </a:moveTo>
                <a:lnTo>
                  <a:pt x="97056" y="179318"/>
                </a:lnTo>
                <a:lnTo>
                  <a:pt x="97056" y="178291"/>
                </a:lnTo>
                <a:cubicBezTo>
                  <a:pt x="97056" y="148153"/>
                  <a:pt x="128838" y="145756"/>
                  <a:pt x="138564" y="145756"/>
                </a:cubicBezTo>
                <a:cubicBezTo>
                  <a:pt x="175825" y="145756"/>
                  <a:pt x="179661" y="168496"/>
                  <a:pt x="179661" y="178291"/>
                </a:cubicBezTo>
                <a:close/>
              </a:path>
            </a:pathLst>
          </a:custGeom>
          <a:solidFill>
            <a:srgbClr val="0164F2"/>
          </a:solidFill>
          <a:ln w="6849" cap="flat">
            <a:solidFill>
              <a:srgbClr val="66A839"/>
            </a:solidFill>
            <a:prstDash val="solid"/>
            <a:miter/>
          </a:ln>
        </p:spPr>
        <p:txBody>
          <a:bodyPr rtlCol="0" anchor="ctr"/>
          <a:lstStyle/>
          <a:p>
            <a:endParaRPr lang="it-IT" dirty="0"/>
          </a:p>
        </p:txBody>
      </p:sp>
      <p:sp>
        <p:nvSpPr>
          <p:cNvPr id="27" name="TextBox 26">
            <a:extLst>
              <a:ext uri="{FF2B5EF4-FFF2-40B4-BE49-F238E27FC236}">
                <a16:creationId xmlns:a16="http://schemas.microsoft.com/office/drawing/2014/main" id="{C2AE4A91-A238-0C6F-8521-A2A3BD7163DE}"/>
              </a:ext>
            </a:extLst>
          </p:cNvPr>
          <p:cNvSpPr txBox="1"/>
          <p:nvPr/>
        </p:nvSpPr>
        <p:spPr>
          <a:xfrm>
            <a:off x="3738563" y="3248442"/>
            <a:ext cx="4043362" cy="1200329"/>
          </a:xfrm>
          <a:prstGeom prst="rect">
            <a:avLst/>
          </a:prstGeom>
          <a:noFill/>
        </p:spPr>
        <p:txBody>
          <a:bodyPr wrap="square">
            <a:spAutoFit/>
          </a:bodyPr>
          <a:lstStyle/>
          <a:p>
            <a:pPr marL="285750" indent="-285750" rtl="0" fontAlgn="base">
              <a:buFont typeface="Arial" panose="020B0604020202020204" pitchFamily="34" charset="0"/>
              <a:buChar char="•"/>
            </a:pPr>
            <a:r>
              <a:rPr lang="it-IT" sz="1800" b="0" i="0" u="none" strike="noStrike">
                <a:effectLst/>
                <a:latin typeface="TIM Sans" panose="02020503040602060503" pitchFamily="18" charset="0"/>
              </a:rPr>
              <a:t>AI/ML for 5G Services</a:t>
            </a:r>
            <a:r>
              <a:rPr lang="en-US" sz="1800" b="0" i="0">
                <a:effectLst/>
                <a:latin typeface="TIM Sans" panose="02020503040602060503" pitchFamily="18" charset="0"/>
              </a:rPr>
              <a:t>​</a:t>
            </a:r>
            <a:endParaRPr lang="en-US" b="0" i="0">
              <a:effectLst/>
              <a:latin typeface="Arial" panose="020B0604020202020204" pitchFamily="34" charset="0"/>
            </a:endParaRPr>
          </a:p>
          <a:p>
            <a:pPr marL="285750" indent="-285750" rtl="0" fontAlgn="base">
              <a:buFont typeface="Arial" panose="020B0604020202020204" pitchFamily="34" charset="0"/>
              <a:buChar char="•"/>
            </a:pPr>
            <a:r>
              <a:rPr lang="it-IT">
                <a:latin typeface="TIM Sans" panose="02020503040602060503" pitchFamily="18" charset="0"/>
              </a:rPr>
              <a:t>Resilient (</a:t>
            </a:r>
            <a:r>
              <a:rPr lang="it-IT" sz="1800" b="0" i="0" u="none" strike="noStrike">
                <a:effectLst/>
                <a:latin typeface="TIM Sans" panose="02020503040602060503" pitchFamily="18" charset="0"/>
              </a:rPr>
              <a:t>Dual)- connectivity</a:t>
            </a:r>
            <a:r>
              <a:rPr lang="en-US" sz="1800" b="0" i="0">
                <a:effectLst/>
                <a:latin typeface="TIM Sans" panose="02020503040602060503" pitchFamily="18" charset="0"/>
              </a:rPr>
              <a:t>​</a:t>
            </a:r>
            <a:endParaRPr lang="en-US" b="0" i="0">
              <a:effectLst/>
              <a:latin typeface="Arial" panose="020B0604020202020204" pitchFamily="34" charset="0"/>
            </a:endParaRPr>
          </a:p>
          <a:p>
            <a:pPr marL="285750" indent="-285750" rtl="0" fontAlgn="base">
              <a:buFont typeface="Arial" panose="020B0604020202020204" pitchFamily="34" charset="0"/>
              <a:buChar char="•"/>
            </a:pPr>
            <a:r>
              <a:rPr lang="it-IT" sz="1800" b="0" i="0" u="none" strike="noStrike">
                <a:effectLst/>
                <a:latin typeface="TIM Sans" panose="02020503040602060503" pitchFamily="18" charset="0"/>
              </a:rPr>
              <a:t>Energy Efficiency</a:t>
            </a:r>
            <a:endParaRPr lang="en-US" b="0" i="0">
              <a:effectLst/>
              <a:latin typeface="Arial" panose="020B0604020202020204" pitchFamily="34" charset="0"/>
            </a:endParaRPr>
          </a:p>
          <a:p>
            <a:pPr marL="285750" indent="-285750" rtl="0" fontAlgn="base">
              <a:buFont typeface="Arial" panose="020B0604020202020204" pitchFamily="34" charset="0"/>
              <a:buChar char="•"/>
            </a:pPr>
            <a:r>
              <a:rPr lang="it-IT" sz="1800" b="0" i="0" u="none" strike="noStrike">
                <a:effectLst/>
                <a:latin typeface="TIM Sans" panose="02020503040602060503" pitchFamily="18" charset="0"/>
              </a:rPr>
              <a:t>5G Core: UPF enhancement Ph2</a:t>
            </a:r>
            <a:endParaRPr lang="it-IT" b="0" i="0">
              <a:effectLst/>
              <a:latin typeface="Arial" panose="020B0604020202020204" pitchFamily="34" charset="0"/>
            </a:endParaRPr>
          </a:p>
        </p:txBody>
      </p:sp>
      <p:sp>
        <p:nvSpPr>
          <p:cNvPr id="28" name="TextBox 27">
            <a:extLst>
              <a:ext uri="{FF2B5EF4-FFF2-40B4-BE49-F238E27FC236}">
                <a16:creationId xmlns:a16="http://schemas.microsoft.com/office/drawing/2014/main" id="{AF651FEB-1AFB-4B5F-10DA-8FD845EA9BB8}"/>
              </a:ext>
            </a:extLst>
          </p:cNvPr>
          <p:cNvSpPr txBox="1"/>
          <p:nvPr/>
        </p:nvSpPr>
        <p:spPr>
          <a:xfrm>
            <a:off x="8153399" y="3248442"/>
            <a:ext cx="3657601" cy="1477328"/>
          </a:xfrm>
          <a:prstGeom prst="rect">
            <a:avLst/>
          </a:prstGeom>
          <a:noFill/>
        </p:spPr>
        <p:txBody>
          <a:bodyPr wrap="square">
            <a:spAutoFit/>
          </a:bodyPr>
          <a:lstStyle/>
          <a:p>
            <a:pPr marL="285750" indent="-285750" algn="just" rtl="0" fontAlgn="base">
              <a:buFont typeface="Arial" panose="020B0604020202020204" pitchFamily="34" charset="0"/>
              <a:buChar char="•"/>
            </a:pPr>
            <a:r>
              <a:rPr lang="it-IT" sz="1800" b="0" i="0" u="none" strike="noStrike">
                <a:effectLst/>
                <a:latin typeface="TIM Sans" panose="02020503040602060503" pitchFamily="18" charset="0"/>
              </a:rPr>
              <a:t>IMS evolution: </a:t>
            </a:r>
            <a:r>
              <a:rPr lang="it-IT">
                <a:latin typeface="TIM Sans" panose="02020503040602060503" pitchFamily="18" charset="0"/>
              </a:rPr>
              <a:t>NG_RTC Ph2, exposure</a:t>
            </a:r>
            <a:endParaRPr lang="en-US" b="0" i="0">
              <a:effectLst/>
              <a:latin typeface="Arial" panose="020B0604020202020204" pitchFamily="34" charset="0"/>
            </a:endParaRPr>
          </a:p>
          <a:p>
            <a:pPr marL="285750" indent="-285750" algn="just" rtl="0" fontAlgn="base">
              <a:buFont typeface="Arial" panose="020B0604020202020204" pitchFamily="34" charset="0"/>
              <a:buChar char="•"/>
            </a:pPr>
            <a:r>
              <a:rPr lang="it-IT" sz="1800" b="0" i="0" u="none" strike="noStrike">
                <a:effectLst/>
                <a:latin typeface="TIM Sans" panose="02020503040602060503" pitchFamily="18" charset="0"/>
              </a:rPr>
              <a:t>User identities in the 5GS</a:t>
            </a:r>
            <a:r>
              <a:rPr lang="en-US" sz="1800" b="0" i="0">
                <a:effectLst/>
                <a:latin typeface="TIM Sans" panose="02020503040602060503" pitchFamily="18" charset="0"/>
              </a:rPr>
              <a:t>​</a:t>
            </a:r>
            <a:endParaRPr lang="en-US" b="0" i="0">
              <a:effectLst/>
              <a:latin typeface="Arial" panose="020B0604020202020204" pitchFamily="34" charset="0"/>
            </a:endParaRPr>
          </a:p>
          <a:p>
            <a:pPr marL="285750" indent="-285750" algn="just" rtl="0" fontAlgn="base">
              <a:buFont typeface="Arial" panose="020B0604020202020204" pitchFamily="34" charset="0"/>
              <a:buChar char="•"/>
            </a:pPr>
            <a:r>
              <a:rPr lang="it-IT" sz="1800" b="0" i="0" u="none" strike="noStrike">
                <a:effectLst/>
                <a:latin typeface="TIM Sans" panose="02020503040602060503" pitchFamily="18" charset="0"/>
              </a:rPr>
              <a:t>5G SA Roaming</a:t>
            </a:r>
          </a:p>
          <a:p>
            <a:pPr marL="285750" indent="-285750" algn="just" rtl="0" fontAlgn="base">
              <a:buFont typeface="Arial" panose="020B0604020202020204" pitchFamily="34" charset="0"/>
              <a:buChar char="•"/>
            </a:pPr>
            <a:r>
              <a:rPr lang="it-IT">
                <a:latin typeface="TIM Sans" panose="02020503040602060503" pitchFamily="18" charset="0"/>
              </a:rPr>
              <a:t>Emergency SMS</a:t>
            </a:r>
            <a:endParaRPr lang="en-US" b="0" i="0">
              <a:effectLst/>
              <a:latin typeface="Arial" panose="020B0604020202020204" pitchFamily="34" charset="0"/>
            </a:endParaRPr>
          </a:p>
        </p:txBody>
      </p:sp>
      <p:sp>
        <p:nvSpPr>
          <p:cNvPr id="30" name="TextBox 29">
            <a:extLst>
              <a:ext uri="{FF2B5EF4-FFF2-40B4-BE49-F238E27FC236}">
                <a16:creationId xmlns:a16="http://schemas.microsoft.com/office/drawing/2014/main" id="{7FE9244B-1AEE-8B34-C203-6B2F742AB6AC}"/>
              </a:ext>
            </a:extLst>
          </p:cNvPr>
          <p:cNvSpPr txBox="1"/>
          <p:nvPr/>
        </p:nvSpPr>
        <p:spPr>
          <a:xfrm>
            <a:off x="752475" y="5248275"/>
            <a:ext cx="10629900" cy="923330"/>
          </a:xfrm>
          <a:prstGeom prst="rect">
            <a:avLst/>
          </a:prstGeom>
          <a:noFill/>
          <a:ln>
            <a:solidFill>
              <a:srgbClr val="66A839"/>
            </a:solidFill>
          </a:ln>
        </p:spPr>
        <p:txBody>
          <a:bodyPr wrap="square" rtlCol="0">
            <a:spAutoFit/>
          </a:bodyPr>
          <a:lstStyle/>
          <a:p>
            <a:r>
              <a:rPr lang="en-US"/>
              <a:t>Note: This is an initial scrutiny based on Rel-19 proposals submitted for information at SA2#157.</a:t>
            </a:r>
          </a:p>
          <a:p>
            <a:r>
              <a:rPr lang="it-IT"/>
              <a:t>Justifications and details for each item are reported in the following slides.</a:t>
            </a:r>
          </a:p>
          <a:p>
            <a:r>
              <a:rPr lang="it-IT"/>
              <a:t>Items are listed with </a:t>
            </a:r>
            <a:r>
              <a:rPr lang="it-IT" i="1">
                <a:solidFill>
                  <a:srgbClr val="66A839"/>
                </a:solidFill>
              </a:rPr>
              <a:t>no specific priority order.</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a:t>
            </a:r>
            <a:r>
              <a:rPr lang="en-GB" altLang="en-US"/>
              <a:t>Rel-19 Content (1/4)</a:t>
            </a:r>
            <a:endParaRPr lang="en-GB" altLang="en-US" dirty="0"/>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883723008"/>
              </p:ext>
            </p:extLst>
          </p:nvPr>
        </p:nvGraphicFramePr>
        <p:xfrm>
          <a:off x="47625" y="1785938"/>
          <a:ext cx="12070284" cy="40538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604759">
                  <a:extLst>
                    <a:ext uri="{9D8B030D-6E8A-4147-A177-3AD203B41FA5}">
                      <a16:colId xmlns:a16="http://schemas.microsoft.com/office/drawing/2014/main" val="824553124"/>
                    </a:ext>
                  </a:extLst>
                </a:gridCol>
                <a:gridCol w="1104900">
                  <a:extLst>
                    <a:ext uri="{9D8B030D-6E8A-4147-A177-3AD203B41FA5}">
                      <a16:colId xmlns:a16="http://schemas.microsoft.com/office/drawing/2014/main" val="4265244648"/>
                    </a:ext>
                  </a:extLst>
                </a:gridCol>
                <a:gridCol w="1381125">
                  <a:extLst>
                    <a:ext uri="{9D8B030D-6E8A-4147-A177-3AD203B41FA5}">
                      <a16:colId xmlns:a16="http://schemas.microsoft.com/office/drawing/2014/main" val="714072198"/>
                    </a:ext>
                  </a:extLst>
                </a:gridCol>
                <a:gridCol w="965970">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a:t>1</a:t>
                      </a:r>
                      <a:endParaRPr lang="en-US" sz="1100" dirty="0"/>
                    </a:p>
                  </a:txBody>
                  <a:tcPr/>
                </a:tc>
                <a:tc>
                  <a:txBody>
                    <a:bodyPr/>
                    <a:lstStyle/>
                    <a:p>
                      <a:r>
                        <a:rPr lang="en-US" sz="1100" b="1" kern="1200">
                          <a:solidFill>
                            <a:schemeClr val="dk1"/>
                          </a:solidFill>
                          <a:latin typeface="+mn-lt"/>
                          <a:ea typeface="+mn-ea"/>
                          <a:cs typeface="+mn-cs"/>
                        </a:rPr>
                        <a:t>Ambient IoT</a:t>
                      </a:r>
                      <a:endParaRPr lang="en-US" sz="1100" b="1" kern="1200" dirty="0">
                        <a:solidFill>
                          <a:schemeClr val="dk1"/>
                        </a:solidFill>
                        <a:latin typeface="+mn-lt"/>
                        <a:ea typeface="+mn-ea"/>
                        <a:cs typeface="+mn-cs"/>
                      </a:endParaRPr>
                    </a:p>
                  </a:txBody>
                  <a:tcPr/>
                </a:tc>
                <a:tc>
                  <a:txBody>
                    <a:bodyPr/>
                    <a:lstStyle/>
                    <a:p>
                      <a:r>
                        <a:rPr lang="en-US" sz="1100"/>
                        <a:t>For MNOs’ business expansion </a:t>
                      </a:r>
                      <a:r>
                        <a:rPr lang="en-US" sz="1100" b="1"/>
                        <a:t>beyond connectivity and towards a more sustainable environment</a:t>
                      </a:r>
                      <a:r>
                        <a:rPr lang="en-US" sz="1100"/>
                        <a:t>, it seems promising to support new classes of devices with no battery which rely on ambient energy harvesting. MNO networks could collect data from these device and securely expose them to 3</a:t>
                      </a:r>
                      <a:r>
                        <a:rPr lang="en-US" sz="1100" baseline="30000"/>
                        <a:t>rd</a:t>
                      </a:r>
                      <a:r>
                        <a:rPr lang="en-US" sz="1100"/>
                        <a:t> parties in e.g. smart logistics, smart warehousing, smart homes, and smart cities, intelligent transportation,… </a:t>
                      </a:r>
                    </a:p>
                    <a:p>
                      <a:pPr marL="171450" indent="-171450">
                        <a:buFont typeface="Arial" panose="020B0604020202020204" pitchFamily="34" charset="0"/>
                        <a:buChar char="•"/>
                      </a:pPr>
                      <a:r>
                        <a:rPr lang="en-US" sz="1100"/>
                        <a:t>It is recommended to start to study stage-2 architecture solutions to address the Ambient IoT service and system requirements identified by SA1 and RAN.</a:t>
                      </a:r>
                      <a:endParaRPr lang="en-US" sz="1100" dirty="0"/>
                    </a:p>
                  </a:txBody>
                  <a:tcPr/>
                </a:tc>
                <a:tc>
                  <a:txBody>
                    <a:bodyPr/>
                    <a:lstStyle/>
                    <a:p>
                      <a:r>
                        <a:rPr lang="en-US" sz="1100"/>
                        <a:t>Yes, TR 22.840, Study on Ambient power-enabled Internet of Things</a:t>
                      </a:r>
                    </a:p>
                  </a:txBody>
                  <a:tcPr/>
                </a:tc>
                <a:tc>
                  <a:txBody>
                    <a:bodyPr/>
                    <a:lstStyle/>
                    <a:p>
                      <a:r>
                        <a:rPr lang="en-US" sz="1100"/>
                        <a:t>SA2</a:t>
                      </a:r>
                    </a:p>
                  </a:txBody>
                  <a:tcPr/>
                </a:tc>
                <a:tc>
                  <a:txBody>
                    <a:bodyPr/>
                    <a:lstStyle/>
                    <a:p>
                      <a:r>
                        <a:rPr lang="en-US" sz="1100"/>
                        <a:t>Yes, alignment needed on the deployment options e.g. direct and/or indirect mode</a:t>
                      </a:r>
                    </a:p>
                  </a:txBody>
                  <a:tcPr/>
                </a:tc>
                <a:tc>
                  <a:txBody>
                    <a:bodyPr/>
                    <a:lstStyle/>
                    <a:p>
                      <a:r>
                        <a:rPr lang="en-US" sz="1100"/>
                        <a:t>SA3 - security implications on Identification /Authentication / SIMs for energy-constrained device</a:t>
                      </a:r>
                      <a:endParaRPr lang="en-US" sz="1100" dirty="0"/>
                    </a:p>
                  </a:txBody>
                  <a:tcPr/>
                </a:tc>
                <a:extLst>
                  <a:ext uri="{0D108BD9-81ED-4DB2-BD59-A6C34878D82A}">
                    <a16:rowId xmlns:a16="http://schemas.microsoft.com/office/drawing/2014/main" val="1961773117"/>
                  </a:ext>
                </a:extLst>
              </a:tr>
              <a:tr h="370840">
                <a:tc>
                  <a:txBody>
                    <a:bodyPr/>
                    <a:lstStyle/>
                    <a:p>
                      <a:r>
                        <a:rPr lang="en-US" sz="1100"/>
                        <a:t>2</a:t>
                      </a:r>
                      <a:endParaRPr lang="en-US" sz="1100" dirty="0"/>
                    </a:p>
                  </a:txBody>
                  <a:tcPr/>
                </a:tc>
                <a:tc>
                  <a:txBody>
                    <a:bodyPr/>
                    <a:lstStyle/>
                    <a:p>
                      <a:r>
                        <a:rPr lang="en-US" sz="1100" b="1" kern="1200">
                          <a:solidFill>
                            <a:schemeClr val="dk1"/>
                          </a:solidFill>
                          <a:latin typeface="+mn-lt"/>
                          <a:ea typeface="+mn-ea"/>
                          <a:cs typeface="+mn-cs"/>
                        </a:rPr>
                        <a:t>Integrated Sensing &amp; Communication</a:t>
                      </a:r>
                      <a:endParaRPr lang="en-US" sz="1100" b="1" kern="1200" dirty="0">
                        <a:solidFill>
                          <a:schemeClr val="dk1"/>
                        </a:solidFill>
                        <a:latin typeface="+mn-lt"/>
                        <a:ea typeface="+mn-ea"/>
                        <a:cs typeface="+mn-cs"/>
                      </a:endParaRPr>
                    </a:p>
                  </a:txBody>
                  <a:tcPr/>
                </a:tc>
                <a:tc>
                  <a:txBody>
                    <a:bodyPr/>
                    <a:lstStyle/>
                    <a:p>
                      <a:r>
                        <a:rPr lang="en-US" sz="1100"/>
                        <a:t>For business expansion beyond connectivity, it is interesting to study how the same 3GPP radio/core used for communication can generate </a:t>
                      </a:r>
                      <a:r>
                        <a:rPr lang="en-US" sz="1100" b="1"/>
                        <a:t>sensing information relevant to  3</a:t>
                      </a:r>
                      <a:r>
                        <a:rPr lang="en-US" sz="1100" b="1" baseline="30000"/>
                        <a:t>rd</a:t>
                      </a:r>
                      <a:r>
                        <a:rPr lang="en-US" sz="1100" b="1"/>
                        <a:t> parties </a:t>
                      </a:r>
                      <a:r>
                        <a:rPr lang="en-US" sz="1100"/>
                        <a:t>for e.g. intruder detection, avoidance detection, disaster detection, …</a:t>
                      </a:r>
                    </a:p>
                    <a:p>
                      <a:pPr marL="171450" indent="-171450">
                        <a:buFont typeface="Arial" panose="020B0604020202020204" pitchFamily="34" charset="0"/>
                        <a:buChar char="•"/>
                      </a:pPr>
                      <a:r>
                        <a:rPr lang="en-US" sz="1100"/>
                        <a:t>It is recommended to investigate the potential system enhancements to support and monetize the Integrated Sensing and Communication for SA1 use cases, in parallel to initial RAN studies.</a:t>
                      </a:r>
                    </a:p>
                  </a:txBody>
                  <a:tcPr/>
                </a:tc>
                <a:tc>
                  <a:txBody>
                    <a:bodyPr/>
                    <a:lstStyle/>
                    <a:p>
                      <a:r>
                        <a:rPr lang="en-US" sz="1100"/>
                        <a:t>Yes, TR 22.837, Study on Integrated Sensing and Communication</a:t>
                      </a:r>
                    </a:p>
                  </a:txBody>
                  <a:tcPr/>
                </a:tc>
                <a:tc>
                  <a:txBody>
                    <a:bodyPr/>
                    <a:lstStyle/>
                    <a:p>
                      <a:r>
                        <a:rPr lang="en-US" sz="1100"/>
                        <a:t>SA2</a:t>
                      </a:r>
                    </a:p>
                  </a:txBody>
                  <a:tcPr/>
                </a:tc>
                <a:tc>
                  <a:txBody>
                    <a:bodyPr/>
                    <a:lstStyle/>
                    <a:p>
                      <a:r>
                        <a:rPr lang="en-US" sz="1100"/>
                        <a:t>Yes (Major)</a:t>
                      </a:r>
                    </a:p>
                  </a:txBody>
                  <a:tcPr/>
                </a:tc>
                <a:tc>
                  <a:txBody>
                    <a:bodyPr/>
                    <a:lstStyle/>
                    <a:p>
                      <a:r>
                        <a:rPr lang="en-US" sz="1100"/>
                        <a:t>SA3 for security and possible privacy implications.</a:t>
                      </a:r>
                      <a:endParaRPr lang="en-US" sz="1100" dirty="0"/>
                    </a:p>
                  </a:txBody>
                  <a:tcPr/>
                </a:tc>
                <a:extLst>
                  <a:ext uri="{0D108BD9-81ED-4DB2-BD59-A6C34878D82A}">
                    <a16:rowId xmlns:a16="http://schemas.microsoft.com/office/drawing/2014/main" val="136015713"/>
                  </a:ext>
                </a:extLst>
              </a:tr>
              <a:tr h="370840">
                <a:tc>
                  <a:txBody>
                    <a:bodyPr/>
                    <a:lstStyle/>
                    <a:p>
                      <a:r>
                        <a:rPr lang="en-US" sz="1100"/>
                        <a:t>3</a:t>
                      </a:r>
                      <a:endParaRPr lang="en-US" sz="1100" dirty="0"/>
                    </a:p>
                  </a:txBody>
                  <a:tcPr/>
                </a:tc>
                <a:tc>
                  <a:txBody>
                    <a:bodyPr/>
                    <a:lstStyle/>
                    <a:p>
                      <a:r>
                        <a:rPr lang="en-US" sz="1100" b="1"/>
                        <a:t>AI/ML for 5GS Service</a:t>
                      </a:r>
                      <a:endParaRPr lang="en-US" sz="1100" b="1" dirty="0"/>
                    </a:p>
                  </a:txBody>
                  <a:tcPr/>
                </a:tc>
                <a:tc>
                  <a:txBody>
                    <a:bodyPr/>
                    <a:lstStyle/>
                    <a:p>
                      <a:r>
                        <a:rPr lang="en-US" sz="1100"/>
                        <a:t>Leverage AI/ML technologies to </a:t>
                      </a:r>
                      <a:r>
                        <a:rPr lang="en-US" sz="1100" b="1"/>
                        <a:t>enable 5GC and Air interface Intelligence</a:t>
                      </a:r>
                      <a:r>
                        <a:rPr lang="en-US" sz="1100"/>
                        <a:t>, by providing network automation and improving 5G system efficiency (e.g. detection of signalling storms, NWDAF-assisted energy saving, NWDAF-assisted policy recommandations, Support for AI/ML for air interface, …)</a:t>
                      </a:r>
                      <a:endParaRPr lang="en-US" sz="1100" dirty="0"/>
                    </a:p>
                  </a:txBody>
                  <a:tcPr/>
                </a:tc>
                <a:tc>
                  <a:txBody>
                    <a:bodyPr/>
                    <a:lstStyle/>
                    <a:p>
                      <a:r>
                        <a:rPr lang="en-US" sz="1100"/>
                        <a:t>- </a:t>
                      </a:r>
                    </a:p>
                  </a:txBody>
                  <a:tcPr/>
                </a:tc>
                <a:tc>
                  <a:txBody>
                    <a:bodyPr/>
                    <a:lstStyle/>
                    <a:p>
                      <a:r>
                        <a:rPr lang="en-US" sz="1100"/>
                        <a:t>SA2</a:t>
                      </a:r>
                    </a:p>
                  </a:txBody>
                  <a:tcPr/>
                </a:tc>
                <a:tc>
                  <a:txBody>
                    <a:bodyPr/>
                    <a:lstStyle/>
                    <a:p>
                      <a:r>
                        <a:rPr lang="en-US" sz="1100"/>
                        <a:t>Alignment</a:t>
                      </a:r>
                    </a:p>
                  </a:txBody>
                  <a:tcPr/>
                </a:tc>
                <a:tc>
                  <a:txBody>
                    <a:bodyPr/>
                    <a:lstStyle/>
                    <a:p>
                      <a:r>
                        <a:rPr lang="en-US" sz="1100"/>
                        <a:t>-</a:t>
                      </a:r>
                      <a:endParaRPr lang="en-US" sz="1100" dirty="0"/>
                    </a:p>
                  </a:txBody>
                  <a:tcPr/>
                </a:tc>
                <a:extLst>
                  <a:ext uri="{0D108BD9-81ED-4DB2-BD59-A6C34878D82A}">
                    <a16:rowId xmlns:a16="http://schemas.microsoft.com/office/drawing/2014/main" val="2310125379"/>
                  </a:ext>
                </a:extLst>
              </a:tr>
            </a:tbl>
          </a:graphicData>
        </a:graphic>
      </p:graphicFrame>
      <p:sp>
        <p:nvSpPr>
          <p:cNvPr id="5" name="Freeform: Shape 4">
            <a:extLst>
              <a:ext uri="{FF2B5EF4-FFF2-40B4-BE49-F238E27FC236}">
                <a16:creationId xmlns:a16="http://schemas.microsoft.com/office/drawing/2014/main" id="{B1304262-576B-A2CA-F3BD-C1E2E2E99B90}"/>
              </a:ext>
            </a:extLst>
          </p:cNvPr>
          <p:cNvSpPr/>
          <p:nvPr/>
        </p:nvSpPr>
        <p:spPr>
          <a:xfrm>
            <a:off x="155182" y="7572415"/>
            <a:ext cx="576926" cy="356403"/>
          </a:xfrm>
          <a:custGeom>
            <a:avLst/>
            <a:gdLst>
              <a:gd name="connsiteX0" fmla="*/ 266580 w 308978"/>
              <a:gd name="connsiteY0" fmla="*/ 132205 h 174812"/>
              <a:gd name="connsiteX1" fmla="*/ 299800 w 308978"/>
              <a:gd name="connsiteY1" fmla="*/ 132205 h 174812"/>
              <a:gd name="connsiteX2" fmla="*/ 299800 w 308978"/>
              <a:gd name="connsiteY2" fmla="*/ 23572 h 174812"/>
              <a:gd name="connsiteX3" fmla="*/ 266580 w 308978"/>
              <a:gd name="connsiteY3" fmla="*/ 23572 h 174812"/>
              <a:gd name="connsiteX4" fmla="*/ 220552 w 308978"/>
              <a:gd name="connsiteY4" fmla="*/ 143232 h 174812"/>
              <a:gd name="connsiteX5" fmla="*/ 210141 w 308978"/>
              <a:gd name="connsiteY5" fmla="*/ 145013 h 174812"/>
              <a:gd name="connsiteX6" fmla="*/ 178428 w 308978"/>
              <a:gd name="connsiteY6" fmla="*/ 113711 h 174812"/>
              <a:gd name="connsiteX7" fmla="*/ 175003 w 308978"/>
              <a:gd name="connsiteY7" fmla="*/ 117136 h 174812"/>
              <a:gd name="connsiteX8" fmla="*/ 199798 w 308978"/>
              <a:gd name="connsiteY8" fmla="*/ 141520 h 174812"/>
              <a:gd name="connsiteX9" fmla="*/ 199798 w 308978"/>
              <a:gd name="connsiteY9" fmla="*/ 141520 h 174812"/>
              <a:gd name="connsiteX10" fmla="*/ 198976 w 308978"/>
              <a:gd name="connsiteY10" fmla="*/ 150013 h 174812"/>
              <a:gd name="connsiteX11" fmla="*/ 188565 w 308978"/>
              <a:gd name="connsiteY11" fmla="*/ 154191 h 174812"/>
              <a:gd name="connsiteX12" fmla="*/ 186031 w 308978"/>
              <a:gd name="connsiteY12" fmla="*/ 151794 h 174812"/>
              <a:gd name="connsiteX13" fmla="*/ 186031 w 308978"/>
              <a:gd name="connsiteY13" fmla="*/ 151794 h 174812"/>
              <a:gd name="connsiteX14" fmla="*/ 186031 w 308978"/>
              <a:gd name="connsiteY14" fmla="*/ 151794 h 174812"/>
              <a:gd name="connsiteX15" fmla="*/ 155619 w 308978"/>
              <a:gd name="connsiteY15" fmla="*/ 121999 h 174812"/>
              <a:gd name="connsiteX16" fmla="*/ 152263 w 308978"/>
              <a:gd name="connsiteY16" fmla="*/ 125423 h 174812"/>
              <a:gd name="connsiteX17" fmla="*/ 181990 w 308978"/>
              <a:gd name="connsiteY17" fmla="*/ 154534 h 174812"/>
              <a:gd name="connsiteX18" fmla="*/ 177880 w 308978"/>
              <a:gd name="connsiteY18" fmla="*/ 164260 h 174812"/>
              <a:gd name="connsiteX19" fmla="*/ 172948 w 308978"/>
              <a:gd name="connsiteY19" fmla="*/ 166589 h 174812"/>
              <a:gd name="connsiteX20" fmla="*/ 167058 w 308978"/>
              <a:gd name="connsiteY20" fmla="*/ 163712 h 174812"/>
              <a:gd name="connsiteX21" fmla="*/ 130002 w 308978"/>
              <a:gd name="connsiteY21" fmla="*/ 125766 h 174812"/>
              <a:gd name="connsiteX22" fmla="*/ 126578 w 308978"/>
              <a:gd name="connsiteY22" fmla="*/ 129122 h 174812"/>
              <a:gd name="connsiteX23" fmla="*/ 157537 w 308978"/>
              <a:gd name="connsiteY23" fmla="*/ 160835 h 174812"/>
              <a:gd name="connsiteX24" fmla="*/ 152948 w 308978"/>
              <a:gd name="connsiteY24" fmla="*/ 169465 h 174812"/>
              <a:gd name="connsiteX25" fmla="*/ 118016 w 308978"/>
              <a:gd name="connsiteY25" fmla="*/ 152410 h 174812"/>
              <a:gd name="connsiteX26" fmla="*/ 105892 w 308978"/>
              <a:gd name="connsiteY26" fmla="*/ 144191 h 174812"/>
              <a:gd name="connsiteX27" fmla="*/ 51439 w 308978"/>
              <a:gd name="connsiteY27" fmla="*/ 113026 h 174812"/>
              <a:gd name="connsiteX28" fmla="*/ 51439 w 308978"/>
              <a:gd name="connsiteY28" fmla="*/ 32751 h 174812"/>
              <a:gd name="connsiteX29" fmla="*/ 77125 w 308978"/>
              <a:gd name="connsiteY29" fmla="*/ 37066 h 174812"/>
              <a:gd name="connsiteX30" fmla="*/ 66508 w 308978"/>
              <a:gd name="connsiteY30" fmla="*/ 43915 h 174812"/>
              <a:gd name="connsiteX31" fmla="*/ 62946 w 308978"/>
              <a:gd name="connsiteY31" fmla="*/ 48984 h 174812"/>
              <a:gd name="connsiteX32" fmla="*/ 64111 w 308978"/>
              <a:gd name="connsiteY32" fmla="*/ 55285 h 174812"/>
              <a:gd name="connsiteX33" fmla="*/ 65823 w 308978"/>
              <a:gd name="connsiteY33" fmla="*/ 57820 h 174812"/>
              <a:gd name="connsiteX34" fmla="*/ 114865 w 308978"/>
              <a:gd name="connsiteY34" fmla="*/ 69121 h 174812"/>
              <a:gd name="connsiteX35" fmla="*/ 137331 w 308978"/>
              <a:gd name="connsiteY35" fmla="*/ 54874 h 174812"/>
              <a:gd name="connsiteX36" fmla="*/ 222675 w 308978"/>
              <a:gd name="connsiteY36" fmla="*/ 134122 h 174812"/>
              <a:gd name="connsiteX37" fmla="*/ 220552 w 308978"/>
              <a:gd name="connsiteY37" fmla="*/ 143027 h 174812"/>
              <a:gd name="connsiteX38" fmla="*/ 9247 w 308978"/>
              <a:gd name="connsiteY38" fmla="*/ 132205 h 174812"/>
              <a:gd name="connsiteX39" fmla="*/ 42467 w 308978"/>
              <a:gd name="connsiteY39" fmla="*/ 132205 h 174812"/>
              <a:gd name="connsiteX40" fmla="*/ 42467 w 308978"/>
              <a:gd name="connsiteY40" fmla="*/ 23572 h 174812"/>
              <a:gd name="connsiteX41" fmla="*/ 9247 w 308978"/>
              <a:gd name="connsiteY41" fmla="*/ 23572 h 174812"/>
              <a:gd name="connsiteX42" fmla="*/ 257950 w 308978"/>
              <a:gd name="connsiteY42" fmla="*/ 14668 h 174812"/>
              <a:gd name="connsiteX43" fmla="*/ 257950 w 308978"/>
              <a:gd name="connsiteY43" fmla="*/ 116519 h 174812"/>
              <a:gd name="connsiteX44" fmla="*/ 222607 w 308978"/>
              <a:gd name="connsiteY44" fmla="*/ 127410 h 174812"/>
              <a:gd name="connsiteX45" fmla="*/ 222607 w 308978"/>
              <a:gd name="connsiteY45" fmla="*/ 127958 h 174812"/>
              <a:gd name="connsiteX46" fmla="*/ 138085 w 308978"/>
              <a:gd name="connsiteY46" fmla="*/ 49326 h 174812"/>
              <a:gd name="connsiteX47" fmla="*/ 111988 w 308978"/>
              <a:gd name="connsiteY47" fmla="*/ 65012 h 174812"/>
              <a:gd name="connsiteX48" fmla="*/ 69385 w 308978"/>
              <a:gd name="connsiteY48" fmla="*/ 55148 h 174812"/>
              <a:gd name="connsiteX49" fmla="*/ 67604 w 308978"/>
              <a:gd name="connsiteY49" fmla="*/ 52546 h 174812"/>
              <a:gd name="connsiteX50" fmla="*/ 67193 w 308978"/>
              <a:gd name="connsiteY50" fmla="*/ 50011 h 174812"/>
              <a:gd name="connsiteX51" fmla="*/ 68700 w 308978"/>
              <a:gd name="connsiteY51" fmla="*/ 47956 h 174812"/>
              <a:gd name="connsiteX52" fmla="*/ 125961 w 308978"/>
              <a:gd name="connsiteY52" fmla="*/ 11038 h 174812"/>
              <a:gd name="connsiteX53" fmla="*/ 161236 w 308978"/>
              <a:gd name="connsiteY53" fmla="*/ 8093 h 174812"/>
              <a:gd name="connsiteX54" fmla="*/ 221853 w 308978"/>
              <a:gd name="connsiteY54" fmla="*/ 34052 h 174812"/>
              <a:gd name="connsiteX55" fmla="*/ 257197 w 308978"/>
              <a:gd name="connsiteY55" fmla="*/ 34052 h 174812"/>
              <a:gd name="connsiteX56" fmla="*/ 257197 w 308978"/>
              <a:gd name="connsiteY56" fmla="*/ 29257 h 174812"/>
              <a:gd name="connsiteX57" fmla="*/ 223292 w 308978"/>
              <a:gd name="connsiteY57" fmla="*/ 29257 h 174812"/>
              <a:gd name="connsiteX58" fmla="*/ 163154 w 308978"/>
              <a:gd name="connsiteY58" fmla="*/ 3435 h 174812"/>
              <a:gd name="connsiteX59" fmla="*/ 123358 w 308978"/>
              <a:gd name="connsiteY59" fmla="*/ 6791 h 174812"/>
              <a:gd name="connsiteX60" fmla="*/ 82741 w 308978"/>
              <a:gd name="connsiteY60" fmla="*/ 32956 h 174812"/>
              <a:gd name="connsiteX61" fmla="*/ 51028 w 308978"/>
              <a:gd name="connsiteY61" fmla="*/ 27682 h 174812"/>
              <a:gd name="connsiteX62" fmla="*/ 51028 w 308978"/>
              <a:gd name="connsiteY62" fmla="*/ 14463 h 174812"/>
              <a:gd name="connsiteX63" fmla="*/ 0 w 308978"/>
              <a:gd name="connsiteY63" fmla="*/ 14463 h 174812"/>
              <a:gd name="connsiteX64" fmla="*/ 0 w 308978"/>
              <a:gd name="connsiteY64" fmla="*/ 140903 h 174812"/>
              <a:gd name="connsiteX65" fmla="*/ 51028 w 308978"/>
              <a:gd name="connsiteY65" fmla="*/ 140903 h 174812"/>
              <a:gd name="connsiteX66" fmla="*/ 51028 w 308978"/>
              <a:gd name="connsiteY66" fmla="*/ 118506 h 174812"/>
              <a:gd name="connsiteX67" fmla="*/ 103495 w 308978"/>
              <a:gd name="connsiteY67" fmla="*/ 148438 h 174812"/>
              <a:gd name="connsiteX68" fmla="*/ 114728 w 308978"/>
              <a:gd name="connsiteY68" fmla="*/ 156109 h 174812"/>
              <a:gd name="connsiteX69" fmla="*/ 149729 w 308978"/>
              <a:gd name="connsiteY69" fmla="*/ 174808 h 174812"/>
              <a:gd name="connsiteX70" fmla="*/ 155071 w 308978"/>
              <a:gd name="connsiteY70" fmla="*/ 173438 h 174812"/>
              <a:gd name="connsiteX71" fmla="*/ 161304 w 308978"/>
              <a:gd name="connsiteY71" fmla="*/ 164945 h 174812"/>
              <a:gd name="connsiteX72" fmla="*/ 163154 w 308978"/>
              <a:gd name="connsiteY72" fmla="*/ 166863 h 174812"/>
              <a:gd name="connsiteX73" fmla="*/ 172400 w 308978"/>
              <a:gd name="connsiteY73" fmla="*/ 171246 h 174812"/>
              <a:gd name="connsiteX74" fmla="*/ 172400 w 308978"/>
              <a:gd name="connsiteY74" fmla="*/ 171246 h 174812"/>
              <a:gd name="connsiteX75" fmla="*/ 180688 w 308978"/>
              <a:gd name="connsiteY75" fmla="*/ 167479 h 174812"/>
              <a:gd name="connsiteX76" fmla="*/ 185894 w 308978"/>
              <a:gd name="connsiteY76" fmla="*/ 158780 h 174812"/>
              <a:gd name="connsiteX77" fmla="*/ 186579 w 308978"/>
              <a:gd name="connsiteY77" fmla="*/ 158780 h 174812"/>
              <a:gd name="connsiteX78" fmla="*/ 188839 w 308978"/>
              <a:gd name="connsiteY78" fmla="*/ 158780 h 174812"/>
              <a:gd name="connsiteX79" fmla="*/ 202538 w 308978"/>
              <a:gd name="connsiteY79" fmla="*/ 152753 h 174812"/>
              <a:gd name="connsiteX80" fmla="*/ 205346 w 308978"/>
              <a:gd name="connsiteY80" fmla="*/ 146520 h 174812"/>
              <a:gd name="connsiteX81" fmla="*/ 207059 w 308978"/>
              <a:gd name="connsiteY81" fmla="*/ 148232 h 174812"/>
              <a:gd name="connsiteX82" fmla="*/ 207675 w 308978"/>
              <a:gd name="connsiteY82" fmla="*/ 148712 h 174812"/>
              <a:gd name="connsiteX83" fmla="*/ 214524 w 308978"/>
              <a:gd name="connsiteY83" fmla="*/ 150150 h 174812"/>
              <a:gd name="connsiteX84" fmla="*/ 224182 w 308978"/>
              <a:gd name="connsiteY84" fmla="*/ 146109 h 174812"/>
              <a:gd name="connsiteX85" fmla="*/ 226922 w 308978"/>
              <a:gd name="connsiteY85" fmla="*/ 131177 h 174812"/>
              <a:gd name="connsiteX86" fmla="*/ 226306 w 308978"/>
              <a:gd name="connsiteY86" fmla="*/ 130561 h 174812"/>
              <a:gd name="connsiteX87" fmla="*/ 257950 w 308978"/>
              <a:gd name="connsiteY87" fmla="*/ 120834 h 174812"/>
              <a:gd name="connsiteX88" fmla="*/ 257950 w 308978"/>
              <a:gd name="connsiteY88" fmla="*/ 140629 h 174812"/>
              <a:gd name="connsiteX89" fmla="*/ 308978 w 308978"/>
              <a:gd name="connsiteY89" fmla="*/ 140629 h 174812"/>
              <a:gd name="connsiteX90" fmla="*/ 308978 w 308978"/>
              <a:gd name="connsiteY90" fmla="*/ 14668 h 17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08978" h="174812">
                <a:moveTo>
                  <a:pt x="266580" y="132205"/>
                </a:moveTo>
                <a:lnTo>
                  <a:pt x="299800" y="132205"/>
                </a:lnTo>
                <a:lnTo>
                  <a:pt x="299800" y="23572"/>
                </a:lnTo>
                <a:lnTo>
                  <a:pt x="266580" y="23572"/>
                </a:lnTo>
                <a:close/>
                <a:moveTo>
                  <a:pt x="220552" y="143232"/>
                </a:moveTo>
                <a:cubicBezTo>
                  <a:pt x="217771" y="145890"/>
                  <a:pt x="213648" y="146595"/>
                  <a:pt x="210141" y="145013"/>
                </a:cubicBezTo>
                <a:lnTo>
                  <a:pt x="178428" y="113711"/>
                </a:lnTo>
                <a:lnTo>
                  <a:pt x="175003" y="117136"/>
                </a:lnTo>
                <a:lnTo>
                  <a:pt x="199798" y="141520"/>
                </a:lnTo>
                <a:lnTo>
                  <a:pt x="199798" y="141520"/>
                </a:lnTo>
                <a:cubicBezTo>
                  <a:pt x="201538" y="144198"/>
                  <a:pt x="201195" y="147718"/>
                  <a:pt x="198976" y="150013"/>
                </a:cubicBezTo>
                <a:cubicBezTo>
                  <a:pt x="196401" y="153027"/>
                  <a:pt x="192510" y="154582"/>
                  <a:pt x="188565" y="154191"/>
                </a:cubicBezTo>
                <a:lnTo>
                  <a:pt x="186031" y="151794"/>
                </a:lnTo>
                <a:lnTo>
                  <a:pt x="186031" y="151794"/>
                </a:lnTo>
                <a:lnTo>
                  <a:pt x="186031" y="151794"/>
                </a:lnTo>
                <a:lnTo>
                  <a:pt x="155619" y="121999"/>
                </a:lnTo>
                <a:lnTo>
                  <a:pt x="152263" y="125423"/>
                </a:lnTo>
                <a:lnTo>
                  <a:pt x="181990" y="154534"/>
                </a:lnTo>
                <a:cubicBezTo>
                  <a:pt x="182359" y="158267"/>
                  <a:pt x="180812" y="161924"/>
                  <a:pt x="177880" y="164260"/>
                </a:cubicBezTo>
                <a:cubicBezTo>
                  <a:pt x="176627" y="165685"/>
                  <a:pt x="174846" y="166527"/>
                  <a:pt x="172948" y="166589"/>
                </a:cubicBezTo>
                <a:cubicBezTo>
                  <a:pt x="170709" y="166349"/>
                  <a:pt x="168620" y="165335"/>
                  <a:pt x="167058" y="163712"/>
                </a:cubicBezTo>
                <a:lnTo>
                  <a:pt x="130002" y="125766"/>
                </a:lnTo>
                <a:lnTo>
                  <a:pt x="126578" y="129122"/>
                </a:lnTo>
                <a:lnTo>
                  <a:pt x="157537" y="160835"/>
                </a:lnTo>
                <a:cubicBezTo>
                  <a:pt x="157613" y="164315"/>
                  <a:pt x="155873" y="167582"/>
                  <a:pt x="152948" y="169465"/>
                </a:cubicBezTo>
                <a:cubicBezTo>
                  <a:pt x="146510" y="173507"/>
                  <a:pt x="128632" y="160287"/>
                  <a:pt x="118016" y="152410"/>
                </a:cubicBezTo>
                <a:cubicBezTo>
                  <a:pt x="114201" y="149355"/>
                  <a:pt x="110146" y="146602"/>
                  <a:pt x="105892" y="144191"/>
                </a:cubicBezTo>
                <a:cubicBezTo>
                  <a:pt x="98221" y="140766"/>
                  <a:pt x="56919" y="116314"/>
                  <a:pt x="51439" y="113026"/>
                </a:cubicBezTo>
                <a:lnTo>
                  <a:pt x="51439" y="32751"/>
                </a:lnTo>
                <a:lnTo>
                  <a:pt x="77125" y="37066"/>
                </a:lnTo>
                <a:lnTo>
                  <a:pt x="66508" y="43915"/>
                </a:lnTo>
                <a:cubicBezTo>
                  <a:pt x="64673" y="45038"/>
                  <a:pt x="63385" y="46874"/>
                  <a:pt x="62946" y="48984"/>
                </a:cubicBezTo>
                <a:cubicBezTo>
                  <a:pt x="62446" y="51155"/>
                  <a:pt x="62871" y="53436"/>
                  <a:pt x="64111" y="55285"/>
                </a:cubicBezTo>
                <a:lnTo>
                  <a:pt x="65823" y="57820"/>
                </a:lnTo>
                <a:cubicBezTo>
                  <a:pt x="76611" y="73964"/>
                  <a:pt x="98104" y="78916"/>
                  <a:pt x="114865" y="69121"/>
                </a:cubicBezTo>
                <a:lnTo>
                  <a:pt x="137331" y="54874"/>
                </a:lnTo>
                <a:lnTo>
                  <a:pt x="222675" y="134122"/>
                </a:lnTo>
                <a:cubicBezTo>
                  <a:pt x="223963" y="137239"/>
                  <a:pt x="223107" y="140828"/>
                  <a:pt x="220552" y="143027"/>
                </a:cubicBezTo>
                <a:close/>
                <a:moveTo>
                  <a:pt x="9247" y="132205"/>
                </a:moveTo>
                <a:lnTo>
                  <a:pt x="42467" y="132205"/>
                </a:lnTo>
                <a:lnTo>
                  <a:pt x="42467" y="23572"/>
                </a:lnTo>
                <a:lnTo>
                  <a:pt x="9247" y="23572"/>
                </a:lnTo>
                <a:close/>
                <a:moveTo>
                  <a:pt x="257950" y="14668"/>
                </a:moveTo>
                <a:lnTo>
                  <a:pt x="257950" y="116519"/>
                </a:lnTo>
                <a:lnTo>
                  <a:pt x="222607" y="127410"/>
                </a:lnTo>
                <a:lnTo>
                  <a:pt x="222607" y="127958"/>
                </a:lnTo>
                <a:lnTo>
                  <a:pt x="138085" y="49326"/>
                </a:lnTo>
                <a:lnTo>
                  <a:pt x="111988" y="65012"/>
                </a:lnTo>
                <a:cubicBezTo>
                  <a:pt x="97413" y="73498"/>
                  <a:pt x="78748" y="69176"/>
                  <a:pt x="69385" y="55148"/>
                </a:cubicBezTo>
                <a:lnTo>
                  <a:pt x="67604" y="52546"/>
                </a:lnTo>
                <a:cubicBezTo>
                  <a:pt x="67131" y="51792"/>
                  <a:pt x="66981" y="50874"/>
                  <a:pt x="67193" y="50011"/>
                </a:cubicBezTo>
                <a:cubicBezTo>
                  <a:pt x="67419" y="49162"/>
                  <a:pt x="67960" y="48429"/>
                  <a:pt x="68700" y="47956"/>
                </a:cubicBezTo>
                <a:lnTo>
                  <a:pt x="125961" y="11038"/>
                </a:lnTo>
                <a:cubicBezTo>
                  <a:pt x="136489" y="4223"/>
                  <a:pt x="149722" y="3120"/>
                  <a:pt x="161236" y="8093"/>
                </a:cubicBezTo>
                <a:lnTo>
                  <a:pt x="221853" y="34052"/>
                </a:lnTo>
                <a:lnTo>
                  <a:pt x="257197" y="34052"/>
                </a:lnTo>
                <a:lnTo>
                  <a:pt x="257197" y="29257"/>
                </a:lnTo>
                <a:lnTo>
                  <a:pt x="223292" y="29257"/>
                </a:lnTo>
                <a:lnTo>
                  <a:pt x="163154" y="3435"/>
                </a:lnTo>
                <a:cubicBezTo>
                  <a:pt x="150153" y="-2134"/>
                  <a:pt x="135242" y="-873"/>
                  <a:pt x="123358" y="6791"/>
                </a:cubicBezTo>
                <a:lnTo>
                  <a:pt x="82741" y="32956"/>
                </a:lnTo>
                <a:lnTo>
                  <a:pt x="51028" y="27682"/>
                </a:lnTo>
                <a:lnTo>
                  <a:pt x="51028" y="14463"/>
                </a:lnTo>
                <a:lnTo>
                  <a:pt x="0" y="14463"/>
                </a:lnTo>
                <a:lnTo>
                  <a:pt x="0" y="140903"/>
                </a:lnTo>
                <a:lnTo>
                  <a:pt x="51028" y="140903"/>
                </a:lnTo>
                <a:lnTo>
                  <a:pt x="51028" y="118506"/>
                </a:lnTo>
                <a:cubicBezTo>
                  <a:pt x="61508" y="124739"/>
                  <a:pt x="96166" y="145150"/>
                  <a:pt x="103495" y="148438"/>
                </a:cubicBezTo>
                <a:cubicBezTo>
                  <a:pt x="107427" y="150712"/>
                  <a:pt x="111180" y="153280"/>
                  <a:pt x="114728" y="156109"/>
                </a:cubicBezTo>
                <a:cubicBezTo>
                  <a:pt x="126235" y="164602"/>
                  <a:pt x="140071" y="174808"/>
                  <a:pt x="149729" y="174808"/>
                </a:cubicBezTo>
                <a:cubicBezTo>
                  <a:pt x="151605" y="174863"/>
                  <a:pt x="153455" y="174383"/>
                  <a:pt x="155071" y="173438"/>
                </a:cubicBezTo>
                <a:cubicBezTo>
                  <a:pt x="158195" y="171548"/>
                  <a:pt x="160441" y="168493"/>
                  <a:pt x="161304" y="164945"/>
                </a:cubicBezTo>
                <a:lnTo>
                  <a:pt x="163154" y="166863"/>
                </a:lnTo>
                <a:cubicBezTo>
                  <a:pt x="165619" y="169376"/>
                  <a:pt x="168894" y="170931"/>
                  <a:pt x="172400" y="171246"/>
                </a:cubicBezTo>
                <a:lnTo>
                  <a:pt x="172400" y="171246"/>
                </a:lnTo>
                <a:cubicBezTo>
                  <a:pt x="175565" y="171191"/>
                  <a:pt x="178565" y="169828"/>
                  <a:pt x="180688" y="167479"/>
                </a:cubicBezTo>
                <a:cubicBezTo>
                  <a:pt x="183202" y="165123"/>
                  <a:pt x="185003" y="162109"/>
                  <a:pt x="185894" y="158780"/>
                </a:cubicBezTo>
                <a:lnTo>
                  <a:pt x="186579" y="158780"/>
                </a:lnTo>
                <a:cubicBezTo>
                  <a:pt x="187332" y="158821"/>
                  <a:pt x="188086" y="158821"/>
                  <a:pt x="188839" y="158780"/>
                </a:cubicBezTo>
                <a:cubicBezTo>
                  <a:pt x="194093" y="158986"/>
                  <a:pt x="199148" y="156767"/>
                  <a:pt x="202538" y="152753"/>
                </a:cubicBezTo>
                <a:cubicBezTo>
                  <a:pt x="204031" y="150972"/>
                  <a:pt x="205004" y="148814"/>
                  <a:pt x="205346" y="146520"/>
                </a:cubicBezTo>
                <a:lnTo>
                  <a:pt x="207059" y="148232"/>
                </a:lnTo>
                <a:lnTo>
                  <a:pt x="207675" y="148712"/>
                </a:lnTo>
                <a:cubicBezTo>
                  <a:pt x="209826" y="149684"/>
                  <a:pt x="212161" y="150177"/>
                  <a:pt x="214524" y="150150"/>
                </a:cubicBezTo>
                <a:cubicBezTo>
                  <a:pt x="218162" y="150191"/>
                  <a:pt x="221655" y="148725"/>
                  <a:pt x="224182" y="146109"/>
                </a:cubicBezTo>
                <a:cubicBezTo>
                  <a:pt x="228395" y="142335"/>
                  <a:pt x="229518" y="136198"/>
                  <a:pt x="226922" y="131177"/>
                </a:cubicBezTo>
                <a:lnTo>
                  <a:pt x="226306" y="130561"/>
                </a:lnTo>
                <a:lnTo>
                  <a:pt x="257950" y="120834"/>
                </a:lnTo>
                <a:lnTo>
                  <a:pt x="257950" y="140629"/>
                </a:lnTo>
                <a:lnTo>
                  <a:pt x="308978" y="140629"/>
                </a:lnTo>
                <a:lnTo>
                  <a:pt x="308978" y="14668"/>
                </a:lnTo>
                <a:close/>
              </a:path>
            </a:pathLst>
          </a:custGeom>
          <a:solidFill>
            <a:srgbClr val="0164F2"/>
          </a:solidFill>
          <a:ln w="6849" cap="flat">
            <a:solidFill>
              <a:srgbClr val="66A839"/>
            </a:solidFill>
            <a:prstDash val="solid"/>
            <a:miter/>
          </a:ln>
        </p:spPr>
        <p:txBody>
          <a:bodyPr rtlCol="0" anchor="ctr"/>
          <a:lstStyle/>
          <a:p>
            <a:endParaRPr lang="it-IT"/>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a:t>
            </a:r>
            <a:r>
              <a:rPr lang="en-GB" altLang="en-US"/>
              <a:t>Rel-19 Content (2/4)</a:t>
            </a:r>
            <a:endParaRPr lang="en-GB" altLang="en-US" dirty="0"/>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467208270"/>
              </p:ext>
            </p:extLst>
          </p:nvPr>
        </p:nvGraphicFramePr>
        <p:xfrm>
          <a:off x="47625" y="1785938"/>
          <a:ext cx="12070284" cy="4556760"/>
        </p:xfrm>
        <a:graphic>
          <a:graphicData uri="http://schemas.openxmlformats.org/drawingml/2006/table">
            <a:tbl>
              <a:tblPr firstRow="1" bandRow="1">
                <a:tableStyleId>{5C22544A-7EE6-4342-B048-85BDC9FD1C3A}</a:tableStyleId>
              </a:tblPr>
              <a:tblGrid>
                <a:gridCol w="561975">
                  <a:extLst>
                    <a:ext uri="{9D8B030D-6E8A-4147-A177-3AD203B41FA5}">
                      <a16:colId xmlns:a16="http://schemas.microsoft.com/office/drawing/2014/main" val="2236238882"/>
                    </a:ext>
                  </a:extLst>
                </a:gridCol>
                <a:gridCol w="1047750">
                  <a:extLst>
                    <a:ext uri="{9D8B030D-6E8A-4147-A177-3AD203B41FA5}">
                      <a16:colId xmlns:a16="http://schemas.microsoft.com/office/drawing/2014/main" val="562605877"/>
                    </a:ext>
                  </a:extLst>
                </a:gridCol>
                <a:gridCol w="6296025">
                  <a:extLst>
                    <a:ext uri="{9D8B030D-6E8A-4147-A177-3AD203B41FA5}">
                      <a16:colId xmlns:a16="http://schemas.microsoft.com/office/drawing/2014/main" val="824553124"/>
                    </a:ext>
                  </a:extLst>
                </a:gridCol>
                <a:gridCol w="1143000">
                  <a:extLst>
                    <a:ext uri="{9D8B030D-6E8A-4147-A177-3AD203B41FA5}">
                      <a16:colId xmlns:a16="http://schemas.microsoft.com/office/drawing/2014/main" val="4265244648"/>
                    </a:ext>
                  </a:extLst>
                </a:gridCol>
                <a:gridCol w="990600">
                  <a:extLst>
                    <a:ext uri="{9D8B030D-6E8A-4147-A177-3AD203B41FA5}">
                      <a16:colId xmlns:a16="http://schemas.microsoft.com/office/drawing/2014/main" val="714072198"/>
                    </a:ext>
                  </a:extLst>
                </a:gridCol>
                <a:gridCol w="965970">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a:t>4</a:t>
                      </a:r>
                      <a:endParaRPr lang="en-US" sz="1100" dirty="0"/>
                    </a:p>
                  </a:txBody>
                  <a:tcPr/>
                </a:tc>
                <a:tc>
                  <a:txBody>
                    <a:bodyPr/>
                    <a:lstStyle/>
                    <a:p>
                      <a:r>
                        <a:rPr lang="it-IT" sz="1100" b="1" kern="1200">
                          <a:solidFill>
                            <a:schemeClr val="dk1"/>
                          </a:solidFill>
                          <a:latin typeface="+mn-lt"/>
                          <a:ea typeface="+mn-ea"/>
                          <a:cs typeface="+mn-cs"/>
                        </a:rPr>
                        <a:t>Resilient Connectivity (aka dual 3GPP access)</a:t>
                      </a:r>
                    </a:p>
                  </a:txBody>
                  <a:tcPr/>
                </a:tc>
                <a:tc>
                  <a:txBody>
                    <a:bodyPr/>
                    <a:lstStyle/>
                    <a:p>
                      <a:r>
                        <a:rPr lang="en-US" sz="1100"/>
                        <a:t>As emerged during recent devastating flooding in northeast Italy, disasters can cause interruption of communication services due to damage of infrastructure in several local PLMNs. In order to provide a lifeline in those circumstances and to facilitate recovery efforts, solutions are needed to </a:t>
                      </a:r>
                      <a:r>
                        <a:rPr lang="en-US" sz="1100" b="1"/>
                        <a:t>improve communication resilience </a:t>
                      </a:r>
                      <a:r>
                        <a:rPr lang="en-US" sz="1100"/>
                        <a:t>exploiting e.g. the satellite access as the primary path while the terrestrial access is temporarily unavailable. ATSSS provides potential to leverage multiple network paths simultaneously. </a:t>
                      </a:r>
                    </a:p>
                    <a:p>
                      <a:pPr marL="171450" indent="-171450">
                        <a:buFont typeface="Arial" panose="020B0604020202020204" pitchFamily="34" charset="0"/>
                        <a:buChar char="•"/>
                      </a:pPr>
                      <a:r>
                        <a:rPr lang="en-US" sz="1100"/>
                        <a:t>It is recommended that existing ATSSS mechanisms are extended to support dual connectivity over two 3GPP accesses (e.g. satellite and terrestrial) for the same PDU session under the same MNO’s policy and control (single subscription).</a:t>
                      </a:r>
                    </a:p>
                  </a:txBody>
                  <a:tcPr/>
                </a:tc>
                <a:tc>
                  <a:txBody>
                    <a:bodyPr/>
                    <a:lstStyle/>
                    <a:p>
                      <a:r>
                        <a:rPr lang="en-US" sz="1100"/>
                        <a:t>Yes, TR 22.841 Study on Upper layer traffic steer, switch and split over dual 3GPP access</a:t>
                      </a:r>
                    </a:p>
                  </a:txBody>
                  <a:tcPr/>
                </a:tc>
                <a:tc>
                  <a:txBody>
                    <a:bodyPr/>
                    <a:lstStyle/>
                    <a:p>
                      <a:r>
                        <a:rPr lang="en-US" sz="1100"/>
                        <a:t>SA2</a:t>
                      </a:r>
                    </a:p>
                  </a:txBody>
                  <a:tcPr/>
                </a:tc>
                <a:tc>
                  <a:txBody>
                    <a:bodyPr/>
                    <a:lstStyle/>
                    <a:p>
                      <a:r>
                        <a:rPr lang="en-US" sz="1100"/>
                        <a:t>Alignment</a:t>
                      </a:r>
                    </a:p>
                  </a:txBody>
                  <a:tcPr/>
                </a:tc>
                <a:tc>
                  <a:txBody>
                    <a:bodyPr/>
                    <a:lstStyle/>
                    <a:p>
                      <a:r>
                        <a:rPr lang="en-US" sz="1100"/>
                        <a:t>-</a:t>
                      </a:r>
                      <a:endParaRPr lang="en-US" sz="1100" dirty="0"/>
                    </a:p>
                  </a:txBody>
                  <a:tcPr/>
                </a:tc>
                <a:extLst>
                  <a:ext uri="{0D108BD9-81ED-4DB2-BD59-A6C34878D82A}">
                    <a16:rowId xmlns:a16="http://schemas.microsoft.com/office/drawing/2014/main" val="3464570191"/>
                  </a:ext>
                </a:extLst>
              </a:tr>
              <a:tr h="370840">
                <a:tc>
                  <a:txBody>
                    <a:bodyPr/>
                    <a:lstStyle/>
                    <a:p>
                      <a:r>
                        <a:rPr lang="en-US" sz="1100" dirty="0"/>
                        <a:t>5</a:t>
                      </a:r>
                    </a:p>
                  </a:txBody>
                  <a:tcPr/>
                </a:tc>
                <a:tc>
                  <a:txBody>
                    <a:bodyPr/>
                    <a:lstStyle/>
                    <a:p>
                      <a:r>
                        <a:rPr lang="en-US" sz="1100" b="1"/>
                        <a:t>Energy Efficiency</a:t>
                      </a:r>
                      <a:endParaRPr lang="en-US" sz="1100" dirty="0"/>
                    </a:p>
                  </a:txBody>
                  <a:tcPr/>
                </a:tc>
                <a:tc>
                  <a:txBody>
                    <a:bodyPr/>
                    <a:lstStyle/>
                    <a:p>
                      <a:pPr marL="0" indent="0">
                        <a:buFont typeface="+mj-lt"/>
                        <a:buNone/>
                      </a:pPr>
                      <a:r>
                        <a:rPr lang="en-US" sz="1100" kern="1200">
                          <a:solidFill>
                            <a:schemeClr val="dk1"/>
                          </a:solidFill>
                          <a:effectLst/>
                          <a:latin typeface="+mn-lt"/>
                          <a:ea typeface="+mn-ea"/>
                          <a:cs typeface="+mn-cs"/>
                        </a:rPr>
                        <a:t>Next generation mobile communication systems are expected to accommodate more demanding services which will require much energy consumption at the device side as well as the network side. There is a need to </a:t>
                      </a:r>
                      <a:r>
                        <a:rPr lang="en-US" sz="1100" b="1" kern="1200">
                          <a:solidFill>
                            <a:schemeClr val="dk1"/>
                          </a:solidFill>
                          <a:effectLst/>
                          <a:latin typeface="+mn-lt"/>
                          <a:ea typeface="+mn-ea"/>
                          <a:cs typeface="+mn-cs"/>
                        </a:rPr>
                        <a:t>improve the sustainability of the 3GPP ecosystem</a:t>
                      </a:r>
                      <a:r>
                        <a:rPr lang="en-US" sz="1100" kern="1200">
                          <a:solidFill>
                            <a:schemeClr val="dk1"/>
                          </a:solidFill>
                          <a:effectLst/>
                          <a:latin typeface="+mn-lt"/>
                          <a:ea typeface="+mn-ea"/>
                          <a:cs typeface="+mn-cs"/>
                        </a:rPr>
                        <a:t>. </a:t>
                      </a:r>
                    </a:p>
                    <a:p>
                      <a:pPr marL="171450" indent="-171450">
                        <a:buFont typeface="Arial" panose="020B0604020202020204" pitchFamily="34" charset="0"/>
                        <a:buChar char="•"/>
                      </a:pPr>
                      <a:r>
                        <a:rPr lang="en-US" sz="1100" kern="1200">
                          <a:solidFill>
                            <a:schemeClr val="dk1"/>
                          </a:solidFill>
                          <a:effectLst/>
                          <a:latin typeface="+mn-lt"/>
                          <a:ea typeface="+mn-ea"/>
                          <a:cs typeface="+mn-cs"/>
                        </a:rPr>
                        <a:t>It is recommended that SA2 investigates options for improved system behaviour aimed at overall energy saving, exploring the two following directions:</a:t>
                      </a:r>
                    </a:p>
                    <a:p>
                      <a:pPr marL="628650" lvl="1" indent="-171450">
                        <a:buFont typeface="Arial" panose="020B0604020202020204" pitchFamily="34" charset="0"/>
                        <a:buChar char="•"/>
                      </a:pPr>
                      <a:r>
                        <a:rPr lang="en-US" sz="1100" kern="1200">
                          <a:solidFill>
                            <a:schemeClr val="dk1"/>
                          </a:solidFill>
                          <a:effectLst/>
                          <a:latin typeface="+mn-lt"/>
                          <a:ea typeface="+mn-ea"/>
                          <a:cs typeface="+mn-cs"/>
                        </a:rPr>
                        <a:t>Holistic solutions to further reduce system energy consumption, in collaboration with SA5 and RAN (i.e. provide same service more efficiently)</a:t>
                      </a:r>
                    </a:p>
                    <a:p>
                      <a:pPr marL="628650" lvl="1" indent="-171450">
                        <a:buFont typeface="Arial" panose="020B0604020202020204" pitchFamily="34" charset="0"/>
                        <a:buChar char="•"/>
                      </a:pPr>
                      <a:r>
                        <a:rPr lang="en-US" sz="1100" kern="1200">
                          <a:solidFill>
                            <a:schemeClr val="dk1"/>
                          </a:solidFill>
                          <a:effectLst/>
                          <a:latin typeface="+mn-lt"/>
                          <a:ea typeface="+mn-ea"/>
                          <a:cs typeface="+mn-cs"/>
                        </a:rPr>
                        <a:t>Architecture impacts for Energy-aware services, (i.e. normative outcomes of the Stage 1 work on “Energy Efficiency as service criteria”)</a:t>
                      </a:r>
                      <a:endParaRPr lang="en-US" sz="1100" kern="1200" dirty="0">
                        <a:solidFill>
                          <a:schemeClr val="dk1"/>
                        </a:solidFill>
                        <a:effectLst/>
                        <a:latin typeface="+mn-lt"/>
                        <a:ea typeface="+mn-ea"/>
                        <a:cs typeface="+mn-cs"/>
                      </a:endParaRPr>
                    </a:p>
                  </a:txBody>
                  <a:tcPr/>
                </a:tc>
                <a:tc>
                  <a:txBody>
                    <a:bodyPr/>
                    <a:lstStyle/>
                    <a:p>
                      <a:r>
                        <a:rPr lang="en-US" sz="1100"/>
                        <a:t>Yes, TR 22.882 Study on Energy Efficiency as service criteria</a:t>
                      </a:r>
                      <a:endParaRPr lang="en-US" sz="1100" dirty="0"/>
                    </a:p>
                  </a:txBody>
                  <a:tcPr/>
                </a:tc>
                <a:tc>
                  <a:txBody>
                    <a:bodyPr/>
                    <a:lstStyle/>
                    <a:p>
                      <a:r>
                        <a:rPr lang="en-US" sz="1100" dirty="0"/>
                        <a:t>SA2</a:t>
                      </a:r>
                    </a:p>
                  </a:txBody>
                  <a:tcPr/>
                </a:tc>
                <a:tc>
                  <a:txBody>
                    <a:bodyPr/>
                    <a:lstStyle/>
                    <a:p>
                      <a:r>
                        <a:rPr lang="en-US" sz="1100"/>
                        <a:t>Alignment needed with RAN </a:t>
                      </a:r>
                      <a:endParaRPr lang="en-US" sz="1100" dirty="0"/>
                    </a:p>
                  </a:txBody>
                  <a:tcPr/>
                </a:tc>
                <a:tc>
                  <a:txBody>
                    <a:bodyPr/>
                    <a:lstStyle/>
                    <a:p>
                      <a:r>
                        <a:rPr lang="en-US" sz="1100"/>
                        <a:t>Alignment needed with SA5</a:t>
                      </a:r>
                      <a:endParaRPr lang="en-US" sz="1100" dirty="0"/>
                    </a:p>
                  </a:txBody>
                  <a:tcPr/>
                </a:tc>
                <a:extLst>
                  <a:ext uri="{0D108BD9-81ED-4DB2-BD59-A6C34878D82A}">
                    <a16:rowId xmlns:a16="http://schemas.microsoft.com/office/drawing/2014/main" val="1961773117"/>
                  </a:ext>
                </a:extLst>
              </a:tr>
              <a:tr h="370840">
                <a:tc>
                  <a:txBody>
                    <a:bodyPr/>
                    <a:lstStyle/>
                    <a:p>
                      <a:r>
                        <a:rPr lang="en-US" sz="1100"/>
                        <a:t>6</a:t>
                      </a:r>
                      <a:endParaRPr lang="en-US" sz="1100" dirty="0"/>
                    </a:p>
                  </a:txBody>
                  <a:tcPr/>
                </a:tc>
                <a:tc>
                  <a:txBody>
                    <a:bodyPr/>
                    <a:lstStyle/>
                    <a:p>
                      <a:pPr marL="0" algn="l" defTabSz="914400" rtl="0" eaLnBrk="1" latinLnBrk="0" hangingPunct="1"/>
                      <a:r>
                        <a:rPr lang="it-IT" sz="1100" b="1" kern="1200">
                          <a:solidFill>
                            <a:schemeClr val="dk1"/>
                          </a:solidFill>
                          <a:latin typeface="+mn-lt"/>
                          <a:ea typeface="+mn-ea"/>
                          <a:cs typeface="+mn-cs"/>
                        </a:rPr>
                        <a:t>5G Core enh: UPEAS Ph2</a:t>
                      </a:r>
                    </a:p>
                  </a:txBody>
                  <a:tcPr/>
                </a:tc>
                <a:tc>
                  <a:txBody>
                    <a:bodyPr/>
                    <a:lstStyle/>
                    <a:p>
                      <a:r>
                        <a:rPr lang="en-US" sz="1100"/>
                        <a:t>For flexible deployments, it is important that 1) </a:t>
                      </a:r>
                      <a:r>
                        <a:rPr lang="en-US" sz="1100" b="1"/>
                        <a:t>User Plane handling can be made modular </a:t>
                      </a:r>
                      <a:r>
                        <a:rPr lang="en-US" sz="1100"/>
                        <a:t>in order to be able to dynamically and flexibly insert only relevant functionality in the data path (e.g. NAT), 2) new UPF functions are defined in </a:t>
                      </a:r>
                      <a:r>
                        <a:rPr lang="en-US" sz="1100" b="1"/>
                        <a:t>modular</a:t>
                      </a:r>
                      <a:r>
                        <a:rPr lang="en-US" sz="1100"/>
                        <a:t> way and 3) </a:t>
                      </a:r>
                      <a:r>
                        <a:rPr lang="en-US" sz="1100" b="1"/>
                        <a:t>UPF data/event exposure </a:t>
                      </a:r>
                      <a:r>
                        <a:rPr lang="en-US" sz="1100"/>
                        <a:t>is enhanced. </a:t>
                      </a:r>
                    </a:p>
                    <a:p>
                      <a:pPr marL="171450" indent="-171450">
                        <a:buFont typeface="Arial" panose="020B0604020202020204" pitchFamily="34" charset="0"/>
                        <a:buChar char="•"/>
                      </a:pPr>
                      <a:r>
                        <a:rPr lang="en-US" sz="1100"/>
                        <a:t>It is recommended to address remaining key issues not handled in Rel18 FS_UPEAS, to support better integration of UPF into the 5GC SBA.</a:t>
                      </a:r>
                      <a:endParaRPr lang="en-US" sz="1100" dirty="0"/>
                    </a:p>
                  </a:txBody>
                  <a:tcPr/>
                </a:tc>
                <a:tc>
                  <a:txBody>
                    <a:bodyPr/>
                    <a:lstStyle/>
                    <a:p>
                      <a:r>
                        <a:rPr lang="en-US" sz="1100"/>
                        <a:t>no</a:t>
                      </a:r>
                    </a:p>
                  </a:txBody>
                  <a:tcPr/>
                </a:tc>
                <a:tc>
                  <a:txBody>
                    <a:bodyPr/>
                    <a:lstStyle/>
                    <a:p>
                      <a:r>
                        <a:rPr lang="en-US" sz="1100"/>
                        <a:t>SA2 – see Rel18 TR 23.700-62</a:t>
                      </a:r>
                    </a:p>
                  </a:txBody>
                  <a:tcPr/>
                </a:tc>
                <a:tc>
                  <a:txBody>
                    <a:bodyPr/>
                    <a:lstStyle/>
                    <a:p>
                      <a:r>
                        <a:rPr lang="en-US" sz="1100"/>
                        <a:t>no</a:t>
                      </a:r>
                    </a:p>
                  </a:txBody>
                  <a:tcPr/>
                </a:tc>
                <a:tc>
                  <a:txBody>
                    <a:bodyPr/>
                    <a:lstStyle/>
                    <a:p>
                      <a:endParaRPr lang="en-US" sz="1100" dirty="0"/>
                    </a:p>
                  </a:txBody>
                  <a:tcPr/>
                </a:tc>
                <a:extLst>
                  <a:ext uri="{0D108BD9-81ED-4DB2-BD59-A6C34878D82A}">
                    <a16:rowId xmlns:a16="http://schemas.microsoft.com/office/drawing/2014/main" val="899780957"/>
                  </a:ext>
                </a:extLst>
              </a:tr>
            </a:tbl>
          </a:graphicData>
        </a:graphic>
      </p:graphicFrame>
      <p:sp>
        <p:nvSpPr>
          <p:cNvPr id="5" name="Freeform: Shape 4">
            <a:extLst>
              <a:ext uri="{FF2B5EF4-FFF2-40B4-BE49-F238E27FC236}">
                <a16:creationId xmlns:a16="http://schemas.microsoft.com/office/drawing/2014/main" id="{B1304262-576B-A2CA-F3BD-C1E2E2E99B90}"/>
              </a:ext>
            </a:extLst>
          </p:cNvPr>
          <p:cNvSpPr/>
          <p:nvPr/>
        </p:nvSpPr>
        <p:spPr>
          <a:xfrm>
            <a:off x="155182" y="7572415"/>
            <a:ext cx="576926" cy="356403"/>
          </a:xfrm>
          <a:custGeom>
            <a:avLst/>
            <a:gdLst>
              <a:gd name="connsiteX0" fmla="*/ 266580 w 308978"/>
              <a:gd name="connsiteY0" fmla="*/ 132205 h 174812"/>
              <a:gd name="connsiteX1" fmla="*/ 299800 w 308978"/>
              <a:gd name="connsiteY1" fmla="*/ 132205 h 174812"/>
              <a:gd name="connsiteX2" fmla="*/ 299800 w 308978"/>
              <a:gd name="connsiteY2" fmla="*/ 23572 h 174812"/>
              <a:gd name="connsiteX3" fmla="*/ 266580 w 308978"/>
              <a:gd name="connsiteY3" fmla="*/ 23572 h 174812"/>
              <a:gd name="connsiteX4" fmla="*/ 220552 w 308978"/>
              <a:gd name="connsiteY4" fmla="*/ 143232 h 174812"/>
              <a:gd name="connsiteX5" fmla="*/ 210141 w 308978"/>
              <a:gd name="connsiteY5" fmla="*/ 145013 h 174812"/>
              <a:gd name="connsiteX6" fmla="*/ 178428 w 308978"/>
              <a:gd name="connsiteY6" fmla="*/ 113711 h 174812"/>
              <a:gd name="connsiteX7" fmla="*/ 175003 w 308978"/>
              <a:gd name="connsiteY7" fmla="*/ 117136 h 174812"/>
              <a:gd name="connsiteX8" fmla="*/ 199798 w 308978"/>
              <a:gd name="connsiteY8" fmla="*/ 141520 h 174812"/>
              <a:gd name="connsiteX9" fmla="*/ 199798 w 308978"/>
              <a:gd name="connsiteY9" fmla="*/ 141520 h 174812"/>
              <a:gd name="connsiteX10" fmla="*/ 198976 w 308978"/>
              <a:gd name="connsiteY10" fmla="*/ 150013 h 174812"/>
              <a:gd name="connsiteX11" fmla="*/ 188565 w 308978"/>
              <a:gd name="connsiteY11" fmla="*/ 154191 h 174812"/>
              <a:gd name="connsiteX12" fmla="*/ 186031 w 308978"/>
              <a:gd name="connsiteY12" fmla="*/ 151794 h 174812"/>
              <a:gd name="connsiteX13" fmla="*/ 186031 w 308978"/>
              <a:gd name="connsiteY13" fmla="*/ 151794 h 174812"/>
              <a:gd name="connsiteX14" fmla="*/ 186031 w 308978"/>
              <a:gd name="connsiteY14" fmla="*/ 151794 h 174812"/>
              <a:gd name="connsiteX15" fmla="*/ 155619 w 308978"/>
              <a:gd name="connsiteY15" fmla="*/ 121999 h 174812"/>
              <a:gd name="connsiteX16" fmla="*/ 152263 w 308978"/>
              <a:gd name="connsiteY16" fmla="*/ 125423 h 174812"/>
              <a:gd name="connsiteX17" fmla="*/ 181990 w 308978"/>
              <a:gd name="connsiteY17" fmla="*/ 154534 h 174812"/>
              <a:gd name="connsiteX18" fmla="*/ 177880 w 308978"/>
              <a:gd name="connsiteY18" fmla="*/ 164260 h 174812"/>
              <a:gd name="connsiteX19" fmla="*/ 172948 w 308978"/>
              <a:gd name="connsiteY19" fmla="*/ 166589 h 174812"/>
              <a:gd name="connsiteX20" fmla="*/ 167058 w 308978"/>
              <a:gd name="connsiteY20" fmla="*/ 163712 h 174812"/>
              <a:gd name="connsiteX21" fmla="*/ 130002 w 308978"/>
              <a:gd name="connsiteY21" fmla="*/ 125766 h 174812"/>
              <a:gd name="connsiteX22" fmla="*/ 126578 w 308978"/>
              <a:gd name="connsiteY22" fmla="*/ 129122 h 174812"/>
              <a:gd name="connsiteX23" fmla="*/ 157537 w 308978"/>
              <a:gd name="connsiteY23" fmla="*/ 160835 h 174812"/>
              <a:gd name="connsiteX24" fmla="*/ 152948 w 308978"/>
              <a:gd name="connsiteY24" fmla="*/ 169465 h 174812"/>
              <a:gd name="connsiteX25" fmla="*/ 118016 w 308978"/>
              <a:gd name="connsiteY25" fmla="*/ 152410 h 174812"/>
              <a:gd name="connsiteX26" fmla="*/ 105892 w 308978"/>
              <a:gd name="connsiteY26" fmla="*/ 144191 h 174812"/>
              <a:gd name="connsiteX27" fmla="*/ 51439 w 308978"/>
              <a:gd name="connsiteY27" fmla="*/ 113026 h 174812"/>
              <a:gd name="connsiteX28" fmla="*/ 51439 w 308978"/>
              <a:gd name="connsiteY28" fmla="*/ 32751 h 174812"/>
              <a:gd name="connsiteX29" fmla="*/ 77125 w 308978"/>
              <a:gd name="connsiteY29" fmla="*/ 37066 h 174812"/>
              <a:gd name="connsiteX30" fmla="*/ 66508 w 308978"/>
              <a:gd name="connsiteY30" fmla="*/ 43915 h 174812"/>
              <a:gd name="connsiteX31" fmla="*/ 62946 w 308978"/>
              <a:gd name="connsiteY31" fmla="*/ 48984 h 174812"/>
              <a:gd name="connsiteX32" fmla="*/ 64111 w 308978"/>
              <a:gd name="connsiteY32" fmla="*/ 55285 h 174812"/>
              <a:gd name="connsiteX33" fmla="*/ 65823 w 308978"/>
              <a:gd name="connsiteY33" fmla="*/ 57820 h 174812"/>
              <a:gd name="connsiteX34" fmla="*/ 114865 w 308978"/>
              <a:gd name="connsiteY34" fmla="*/ 69121 h 174812"/>
              <a:gd name="connsiteX35" fmla="*/ 137331 w 308978"/>
              <a:gd name="connsiteY35" fmla="*/ 54874 h 174812"/>
              <a:gd name="connsiteX36" fmla="*/ 222675 w 308978"/>
              <a:gd name="connsiteY36" fmla="*/ 134122 h 174812"/>
              <a:gd name="connsiteX37" fmla="*/ 220552 w 308978"/>
              <a:gd name="connsiteY37" fmla="*/ 143027 h 174812"/>
              <a:gd name="connsiteX38" fmla="*/ 9247 w 308978"/>
              <a:gd name="connsiteY38" fmla="*/ 132205 h 174812"/>
              <a:gd name="connsiteX39" fmla="*/ 42467 w 308978"/>
              <a:gd name="connsiteY39" fmla="*/ 132205 h 174812"/>
              <a:gd name="connsiteX40" fmla="*/ 42467 w 308978"/>
              <a:gd name="connsiteY40" fmla="*/ 23572 h 174812"/>
              <a:gd name="connsiteX41" fmla="*/ 9247 w 308978"/>
              <a:gd name="connsiteY41" fmla="*/ 23572 h 174812"/>
              <a:gd name="connsiteX42" fmla="*/ 257950 w 308978"/>
              <a:gd name="connsiteY42" fmla="*/ 14668 h 174812"/>
              <a:gd name="connsiteX43" fmla="*/ 257950 w 308978"/>
              <a:gd name="connsiteY43" fmla="*/ 116519 h 174812"/>
              <a:gd name="connsiteX44" fmla="*/ 222607 w 308978"/>
              <a:gd name="connsiteY44" fmla="*/ 127410 h 174812"/>
              <a:gd name="connsiteX45" fmla="*/ 222607 w 308978"/>
              <a:gd name="connsiteY45" fmla="*/ 127958 h 174812"/>
              <a:gd name="connsiteX46" fmla="*/ 138085 w 308978"/>
              <a:gd name="connsiteY46" fmla="*/ 49326 h 174812"/>
              <a:gd name="connsiteX47" fmla="*/ 111988 w 308978"/>
              <a:gd name="connsiteY47" fmla="*/ 65012 h 174812"/>
              <a:gd name="connsiteX48" fmla="*/ 69385 w 308978"/>
              <a:gd name="connsiteY48" fmla="*/ 55148 h 174812"/>
              <a:gd name="connsiteX49" fmla="*/ 67604 w 308978"/>
              <a:gd name="connsiteY49" fmla="*/ 52546 h 174812"/>
              <a:gd name="connsiteX50" fmla="*/ 67193 w 308978"/>
              <a:gd name="connsiteY50" fmla="*/ 50011 h 174812"/>
              <a:gd name="connsiteX51" fmla="*/ 68700 w 308978"/>
              <a:gd name="connsiteY51" fmla="*/ 47956 h 174812"/>
              <a:gd name="connsiteX52" fmla="*/ 125961 w 308978"/>
              <a:gd name="connsiteY52" fmla="*/ 11038 h 174812"/>
              <a:gd name="connsiteX53" fmla="*/ 161236 w 308978"/>
              <a:gd name="connsiteY53" fmla="*/ 8093 h 174812"/>
              <a:gd name="connsiteX54" fmla="*/ 221853 w 308978"/>
              <a:gd name="connsiteY54" fmla="*/ 34052 h 174812"/>
              <a:gd name="connsiteX55" fmla="*/ 257197 w 308978"/>
              <a:gd name="connsiteY55" fmla="*/ 34052 h 174812"/>
              <a:gd name="connsiteX56" fmla="*/ 257197 w 308978"/>
              <a:gd name="connsiteY56" fmla="*/ 29257 h 174812"/>
              <a:gd name="connsiteX57" fmla="*/ 223292 w 308978"/>
              <a:gd name="connsiteY57" fmla="*/ 29257 h 174812"/>
              <a:gd name="connsiteX58" fmla="*/ 163154 w 308978"/>
              <a:gd name="connsiteY58" fmla="*/ 3435 h 174812"/>
              <a:gd name="connsiteX59" fmla="*/ 123358 w 308978"/>
              <a:gd name="connsiteY59" fmla="*/ 6791 h 174812"/>
              <a:gd name="connsiteX60" fmla="*/ 82741 w 308978"/>
              <a:gd name="connsiteY60" fmla="*/ 32956 h 174812"/>
              <a:gd name="connsiteX61" fmla="*/ 51028 w 308978"/>
              <a:gd name="connsiteY61" fmla="*/ 27682 h 174812"/>
              <a:gd name="connsiteX62" fmla="*/ 51028 w 308978"/>
              <a:gd name="connsiteY62" fmla="*/ 14463 h 174812"/>
              <a:gd name="connsiteX63" fmla="*/ 0 w 308978"/>
              <a:gd name="connsiteY63" fmla="*/ 14463 h 174812"/>
              <a:gd name="connsiteX64" fmla="*/ 0 w 308978"/>
              <a:gd name="connsiteY64" fmla="*/ 140903 h 174812"/>
              <a:gd name="connsiteX65" fmla="*/ 51028 w 308978"/>
              <a:gd name="connsiteY65" fmla="*/ 140903 h 174812"/>
              <a:gd name="connsiteX66" fmla="*/ 51028 w 308978"/>
              <a:gd name="connsiteY66" fmla="*/ 118506 h 174812"/>
              <a:gd name="connsiteX67" fmla="*/ 103495 w 308978"/>
              <a:gd name="connsiteY67" fmla="*/ 148438 h 174812"/>
              <a:gd name="connsiteX68" fmla="*/ 114728 w 308978"/>
              <a:gd name="connsiteY68" fmla="*/ 156109 h 174812"/>
              <a:gd name="connsiteX69" fmla="*/ 149729 w 308978"/>
              <a:gd name="connsiteY69" fmla="*/ 174808 h 174812"/>
              <a:gd name="connsiteX70" fmla="*/ 155071 w 308978"/>
              <a:gd name="connsiteY70" fmla="*/ 173438 h 174812"/>
              <a:gd name="connsiteX71" fmla="*/ 161304 w 308978"/>
              <a:gd name="connsiteY71" fmla="*/ 164945 h 174812"/>
              <a:gd name="connsiteX72" fmla="*/ 163154 w 308978"/>
              <a:gd name="connsiteY72" fmla="*/ 166863 h 174812"/>
              <a:gd name="connsiteX73" fmla="*/ 172400 w 308978"/>
              <a:gd name="connsiteY73" fmla="*/ 171246 h 174812"/>
              <a:gd name="connsiteX74" fmla="*/ 172400 w 308978"/>
              <a:gd name="connsiteY74" fmla="*/ 171246 h 174812"/>
              <a:gd name="connsiteX75" fmla="*/ 180688 w 308978"/>
              <a:gd name="connsiteY75" fmla="*/ 167479 h 174812"/>
              <a:gd name="connsiteX76" fmla="*/ 185894 w 308978"/>
              <a:gd name="connsiteY76" fmla="*/ 158780 h 174812"/>
              <a:gd name="connsiteX77" fmla="*/ 186579 w 308978"/>
              <a:gd name="connsiteY77" fmla="*/ 158780 h 174812"/>
              <a:gd name="connsiteX78" fmla="*/ 188839 w 308978"/>
              <a:gd name="connsiteY78" fmla="*/ 158780 h 174812"/>
              <a:gd name="connsiteX79" fmla="*/ 202538 w 308978"/>
              <a:gd name="connsiteY79" fmla="*/ 152753 h 174812"/>
              <a:gd name="connsiteX80" fmla="*/ 205346 w 308978"/>
              <a:gd name="connsiteY80" fmla="*/ 146520 h 174812"/>
              <a:gd name="connsiteX81" fmla="*/ 207059 w 308978"/>
              <a:gd name="connsiteY81" fmla="*/ 148232 h 174812"/>
              <a:gd name="connsiteX82" fmla="*/ 207675 w 308978"/>
              <a:gd name="connsiteY82" fmla="*/ 148712 h 174812"/>
              <a:gd name="connsiteX83" fmla="*/ 214524 w 308978"/>
              <a:gd name="connsiteY83" fmla="*/ 150150 h 174812"/>
              <a:gd name="connsiteX84" fmla="*/ 224182 w 308978"/>
              <a:gd name="connsiteY84" fmla="*/ 146109 h 174812"/>
              <a:gd name="connsiteX85" fmla="*/ 226922 w 308978"/>
              <a:gd name="connsiteY85" fmla="*/ 131177 h 174812"/>
              <a:gd name="connsiteX86" fmla="*/ 226306 w 308978"/>
              <a:gd name="connsiteY86" fmla="*/ 130561 h 174812"/>
              <a:gd name="connsiteX87" fmla="*/ 257950 w 308978"/>
              <a:gd name="connsiteY87" fmla="*/ 120834 h 174812"/>
              <a:gd name="connsiteX88" fmla="*/ 257950 w 308978"/>
              <a:gd name="connsiteY88" fmla="*/ 140629 h 174812"/>
              <a:gd name="connsiteX89" fmla="*/ 308978 w 308978"/>
              <a:gd name="connsiteY89" fmla="*/ 140629 h 174812"/>
              <a:gd name="connsiteX90" fmla="*/ 308978 w 308978"/>
              <a:gd name="connsiteY90" fmla="*/ 14668 h 17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08978" h="174812">
                <a:moveTo>
                  <a:pt x="266580" y="132205"/>
                </a:moveTo>
                <a:lnTo>
                  <a:pt x="299800" y="132205"/>
                </a:lnTo>
                <a:lnTo>
                  <a:pt x="299800" y="23572"/>
                </a:lnTo>
                <a:lnTo>
                  <a:pt x="266580" y="23572"/>
                </a:lnTo>
                <a:close/>
                <a:moveTo>
                  <a:pt x="220552" y="143232"/>
                </a:moveTo>
                <a:cubicBezTo>
                  <a:pt x="217771" y="145890"/>
                  <a:pt x="213648" y="146595"/>
                  <a:pt x="210141" y="145013"/>
                </a:cubicBezTo>
                <a:lnTo>
                  <a:pt x="178428" y="113711"/>
                </a:lnTo>
                <a:lnTo>
                  <a:pt x="175003" y="117136"/>
                </a:lnTo>
                <a:lnTo>
                  <a:pt x="199798" y="141520"/>
                </a:lnTo>
                <a:lnTo>
                  <a:pt x="199798" y="141520"/>
                </a:lnTo>
                <a:cubicBezTo>
                  <a:pt x="201538" y="144198"/>
                  <a:pt x="201195" y="147718"/>
                  <a:pt x="198976" y="150013"/>
                </a:cubicBezTo>
                <a:cubicBezTo>
                  <a:pt x="196401" y="153027"/>
                  <a:pt x="192510" y="154582"/>
                  <a:pt x="188565" y="154191"/>
                </a:cubicBezTo>
                <a:lnTo>
                  <a:pt x="186031" y="151794"/>
                </a:lnTo>
                <a:lnTo>
                  <a:pt x="186031" y="151794"/>
                </a:lnTo>
                <a:lnTo>
                  <a:pt x="186031" y="151794"/>
                </a:lnTo>
                <a:lnTo>
                  <a:pt x="155619" y="121999"/>
                </a:lnTo>
                <a:lnTo>
                  <a:pt x="152263" y="125423"/>
                </a:lnTo>
                <a:lnTo>
                  <a:pt x="181990" y="154534"/>
                </a:lnTo>
                <a:cubicBezTo>
                  <a:pt x="182359" y="158267"/>
                  <a:pt x="180812" y="161924"/>
                  <a:pt x="177880" y="164260"/>
                </a:cubicBezTo>
                <a:cubicBezTo>
                  <a:pt x="176627" y="165685"/>
                  <a:pt x="174846" y="166527"/>
                  <a:pt x="172948" y="166589"/>
                </a:cubicBezTo>
                <a:cubicBezTo>
                  <a:pt x="170709" y="166349"/>
                  <a:pt x="168620" y="165335"/>
                  <a:pt x="167058" y="163712"/>
                </a:cubicBezTo>
                <a:lnTo>
                  <a:pt x="130002" y="125766"/>
                </a:lnTo>
                <a:lnTo>
                  <a:pt x="126578" y="129122"/>
                </a:lnTo>
                <a:lnTo>
                  <a:pt x="157537" y="160835"/>
                </a:lnTo>
                <a:cubicBezTo>
                  <a:pt x="157613" y="164315"/>
                  <a:pt x="155873" y="167582"/>
                  <a:pt x="152948" y="169465"/>
                </a:cubicBezTo>
                <a:cubicBezTo>
                  <a:pt x="146510" y="173507"/>
                  <a:pt x="128632" y="160287"/>
                  <a:pt x="118016" y="152410"/>
                </a:cubicBezTo>
                <a:cubicBezTo>
                  <a:pt x="114201" y="149355"/>
                  <a:pt x="110146" y="146602"/>
                  <a:pt x="105892" y="144191"/>
                </a:cubicBezTo>
                <a:cubicBezTo>
                  <a:pt x="98221" y="140766"/>
                  <a:pt x="56919" y="116314"/>
                  <a:pt x="51439" y="113026"/>
                </a:cubicBezTo>
                <a:lnTo>
                  <a:pt x="51439" y="32751"/>
                </a:lnTo>
                <a:lnTo>
                  <a:pt x="77125" y="37066"/>
                </a:lnTo>
                <a:lnTo>
                  <a:pt x="66508" y="43915"/>
                </a:lnTo>
                <a:cubicBezTo>
                  <a:pt x="64673" y="45038"/>
                  <a:pt x="63385" y="46874"/>
                  <a:pt x="62946" y="48984"/>
                </a:cubicBezTo>
                <a:cubicBezTo>
                  <a:pt x="62446" y="51155"/>
                  <a:pt x="62871" y="53436"/>
                  <a:pt x="64111" y="55285"/>
                </a:cubicBezTo>
                <a:lnTo>
                  <a:pt x="65823" y="57820"/>
                </a:lnTo>
                <a:cubicBezTo>
                  <a:pt x="76611" y="73964"/>
                  <a:pt x="98104" y="78916"/>
                  <a:pt x="114865" y="69121"/>
                </a:cubicBezTo>
                <a:lnTo>
                  <a:pt x="137331" y="54874"/>
                </a:lnTo>
                <a:lnTo>
                  <a:pt x="222675" y="134122"/>
                </a:lnTo>
                <a:cubicBezTo>
                  <a:pt x="223963" y="137239"/>
                  <a:pt x="223107" y="140828"/>
                  <a:pt x="220552" y="143027"/>
                </a:cubicBezTo>
                <a:close/>
                <a:moveTo>
                  <a:pt x="9247" y="132205"/>
                </a:moveTo>
                <a:lnTo>
                  <a:pt x="42467" y="132205"/>
                </a:lnTo>
                <a:lnTo>
                  <a:pt x="42467" y="23572"/>
                </a:lnTo>
                <a:lnTo>
                  <a:pt x="9247" y="23572"/>
                </a:lnTo>
                <a:close/>
                <a:moveTo>
                  <a:pt x="257950" y="14668"/>
                </a:moveTo>
                <a:lnTo>
                  <a:pt x="257950" y="116519"/>
                </a:lnTo>
                <a:lnTo>
                  <a:pt x="222607" y="127410"/>
                </a:lnTo>
                <a:lnTo>
                  <a:pt x="222607" y="127958"/>
                </a:lnTo>
                <a:lnTo>
                  <a:pt x="138085" y="49326"/>
                </a:lnTo>
                <a:lnTo>
                  <a:pt x="111988" y="65012"/>
                </a:lnTo>
                <a:cubicBezTo>
                  <a:pt x="97413" y="73498"/>
                  <a:pt x="78748" y="69176"/>
                  <a:pt x="69385" y="55148"/>
                </a:cubicBezTo>
                <a:lnTo>
                  <a:pt x="67604" y="52546"/>
                </a:lnTo>
                <a:cubicBezTo>
                  <a:pt x="67131" y="51792"/>
                  <a:pt x="66981" y="50874"/>
                  <a:pt x="67193" y="50011"/>
                </a:cubicBezTo>
                <a:cubicBezTo>
                  <a:pt x="67419" y="49162"/>
                  <a:pt x="67960" y="48429"/>
                  <a:pt x="68700" y="47956"/>
                </a:cubicBezTo>
                <a:lnTo>
                  <a:pt x="125961" y="11038"/>
                </a:lnTo>
                <a:cubicBezTo>
                  <a:pt x="136489" y="4223"/>
                  <a:pt x="149722" y="3120"/>
                  <a:pt x="161236" y="8093"/>
                </a:cubicBezTo>
                <a:lnTo>
                  <a:pt x="221853" y="34052"/>
                </a:lnTo>
                <a:lnTo>
                  <a:pt x="257197" y="34052"/>
                </a:lnTo>
                <a:lnTo>
                  <a:pt x="257197" y="29257"/>
                </a:lnTo>
                <a:lnTo>
                  <a:pt x="223292" y="29257"/>
                </a:lnTo>
                <a:lnTo>
                  <a:pt x="163154" y="3435"/>
                </a:lnTo>
                <a:cubicBezTo>
                  <a:pt x="150153" y="-2134"/>
                  <a:pt x="135242" y="-873"/>
                  <a:pt x="123358" y="6791"/>
                </a:cubicBezTo>
                <a:lnTo>
                  <a:pt x="82741" y="32956"/>
                </a:lnTo>
                <a:lnTo>
                  <a:pt x="51028" y="27682"/>
                </a:lnTo>
                <a:lnTo>
                  <a:pt x="51028" y="14463"/>
                </a:lnTo>
                <a:lnTo>
                  <a:pt x="0" y="14463"/>
                </a:lnTo>
                <a:lnTo>
                  <a:pt x="0" y="140903"/>
                </a:lnTo>
                <a:lnTo>
                  <a:pt x="51028" y="140903"/>
                </a:lnTo>
                <a:lnTo>
                  <a:pt x="51028" y="118506"/>
                </a:lnTo>
                <a:cubicBezTo>
                  <a:pt x="61508" y="124739"/>
                  <a:pt x="96166" y="145150"/>
                  <a:pt x="103495" y="148438"/>
                </a:cubicBezTo>
                <a:cubicBezTo>
                  <a:pt x="107427" y="150712"/>
                  <a:pt x="111180" y="153280"/>
                  <a:pt x="114728" y="156109"/>
                </a:cubicBezTo>
                <a:cubicBezTo>
                  <a:pt x="126235" y="164602"/>
                  <a:pt x="140071" y="174808"/>
                  <a:pt x="149729" y="174808"/>
                </a:cubicBezTo>
                <a:cubicBezTo>
                  <a:pt x="151605" y="174863"/>
                  <a:pt x="153455" y="174383"/>
                  <a:pt x="155071" y="173438"/>
                </a:cubicBezTo>
                <a:cubicBezTo>
                  <a:pt x="158195" y="171548"/>
                  <a:pt x="160441" y="168493"/>
                  <a:pt x="161304" y="164945"/>
                </a:cubicBezTo>
                <a:lnTo>
                  <a:pt x="163154" y="166863"/>
                </a:lnTo>
                <a:cubicBezTo>
                  <a:pt x="165619" y="169376"/>
                  <a:pt x="168894" y="170931"/>
                  <a:pt x="172400" y="171246"/>
                </a:cubicBezTo>
                <a:lnTo>
                  <a:pt x="172400" y="171246"/>
                </a:lnTo>
                <a:cubicBezTo>
                  <a:pt x="175565" y="171191"/>
                  <a:pt x="178565" y="169828"/>
                  <a:pt x="180688" y="167479"/>
                </a:cubicBezTo>
                <a:cubicBezTo>
                  <a:pt x="183202" y="165123"/>
                  <a:pt x="185003" y="162109"/>
                  <a:pt x="185894" y="158780"/>
                </a:cubicBezTo>
                <a:lnTo>
                  <a:pt x="186579" y="158780"/>
                </a:lnTo>
                <a:cubicBezTo>
                  <a:pt x="187332" y="158821"/>
                  <a:pt x="188086" y="158821"/>
                  <a:pt x="188839" y="158780"/>
                </a:cubicBezTo>
                <a:cubicBezTo>
                  <a:pt x="194093" y="158986"/>
                  <a:pt x="199148" y="156767"/>
                  <a:pt x="202538" y="152753"/>
                </a:cubicBezTo>
                <a:cubicBezTo>
                  <a:pt x="204031" y="150972"/>
                  <a:pt x="205004" y="148814"/>
                  <a:pt x="205346" y="146520"/>
                </a:cubicBezTo>
                <a:lnTo>
                  <a:pt x="207059" y="148232"/>
                </a:lnTo>
                <a:lnTo>
                  <a:pt x="207675" y="148712"/>
                </a:lnTo>
                <a:cubicBezTo>
                  <a:pt x="209826" y="149684"/>
                  <a:pt x="212161" y="150177"/>
                  <a:pt x="214524" y="150150"/>
                </a:cubicBezTo>
                <a:cubicBezTo>
                  <a:pt x="218162" y="150191"/>
                  <a:pt x="221655" y="148725"/>
                  <a:pt x="224182" y="146109"/>
                </a:cubicBezTo>
                <a:cubicBezTo>
                  <a:pt x="228395" y="142335"/>
                  <a:pt x="229518" y="136198"/>
                  <a:pt x="226922" y="131177"/>
                </a:cubicBezTo>
                <a:lnTo>
                  <a:pt x="226306" y="130561"/>
                </a:lnTo>
                <a:lnTo>
                  <a:pt x="257950" y="120834"/>
                </a:lnTo>
                <a:lnTo>
                  <a:pt x="257950" y="140629"/>
                </a:lnTo>
                <a:lnTo>
                  <a:pt x="308978" y="140629"/>
                </a:lnTo>
                <a:lnTo>
                  <a:pt x="308978" y="14668"/>
                </a:lnTo>
                <a:close/>
              </a:path>
            </a:pathLst>
          </a:custGeom>
          <a:solidFill>
            <a:srgbClr val="0164F2"/>
          </a:solidFill>
          <a:ln w="6849" cap="flat">
            <a:solidFill>
              <a:srgbClr val="66A839"/>
            </a:solidFill>
            <a:prstDash val="solid"/>
            <a:miter/>
          </a:ln>
        </p:spPr>
        <p:txBody>
          <a:bodyPr rtlCol="0" anchor="ctr"/>
          <a:lstStyle/>
          <a:p>
            <a:endParaRPr lang="it-IT"/>
          </a:p>
        </p:txBody>
      </p:sp>
    </p:spTree>
    <p:extLst>
      <p:ext uri="{BB962C8B-B14F-4D97-AF65-F5344CB8AC3E}">
        <p14:creationId xmlns:p14="http://schemas.microsoft.com/office/powerpoint/2010/main" val="1163065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a:t>
            </a:r>
            <a:r>
              <a:rPr lang="en-GB" altLang="en-US"/>
              <a:t>Rel-19 Content (3/4)</a:t>
            </a:r>
            <a:endParaRPr lang="en-GB" altLang="en-US" dirty="0"/>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3582311"/>
              </p:ext>
            </p:extLst>
          </p:nvPr>
        </p:nvGraphicFramePr>
        <p:xfrm>
          <a:off x="121716" y="1919288"/>
          <a:ext cx="11546410" cy="3627120"/>
        </p:xfrm>
        <a:graphic>
          <a:graphicData uri="http://schemas.openxmlformats.org/drawingml/2006/table">
            <a:tbl>
              <a:tblPr firstRow="1" bandRow="1">
                <a:tableStyleId>{5C22544A-7EE6-4342-B048-85BDC9FD1C3A}</a:tableStyleId>
              </a:tblPr>
              <a:tblGrid>
                <a:gridCol w="621606">
                  <a:extLst>
                    <a:ext uri="{9D8B030D-6E8A-4147-A177-3AD203B41FA5}">
                      <a16:colId xmlns:a16="http://schemas.microsoft.com/office/drawing/2014/main" val="2236238882"/>
                    </a:ext>
                  </a:extLst>
                </a:gridCol>
                <a:gridCol w="1348516">
                  <a:extLst>
                    <a:ext uri="{9D8B030D-6E8A-4147-A177-3AD203B41FA5}">
                      <a16:colId xmlns:a16="http://schemas.microsoft.com/office/drawing/2014/main" val="562605877"/>
                    </a:ext>
                  </a:extLst>
                </a:gridCol>
                <a:gridCol w="5658301">
                  <a:extLst>
                    <a:ext uri="{9D8B030D-6E8A-4147-A177-3AD203B41FA5}">
                      <a16:colId xmlns:a16="http://schemas.microsoft.com/office/drawing/2014/main" val="824553124"/>
                    </a:ext>
                  </a:extLst>
                </a:gridCol>
                <a:gridCol w="1785873">
                  <a:extLst>
                    <a:ext uri="{9D8B030D-6E8A-4147-A177-3AD203B41FA5}">
                      <a16:colId xmlns:a16="http://schemas.microsoft.com/office/drawing/2014/main" val="4265244648"/>
                    </a:ext>
                  </a:extLst>
                </a:gridCol>
                <a:gridCol w="546696">
                  <a:extLst>
                    <a:ext uri="{9D8B030D-6E8A-4147-A177-3AD203B41FA5}">
                      <a16:colId xmlns:a16="http://schemas.microsoft.com/office/drawing/2014/main" val="714072198"/>
                    </a:ext>
                  </a:extLst>
                </a:gridCol>
                <a:gridCol w="637812">
                  <a:extLst>
                    <a:ext uri="{9D8B030D-6E8A-4147-A177-3AD203B41FA5}">
                      <a16:colId xmlns:a16="http://schemas.microsoft.com/office/drawing/2014/main" val="1390949308"/>
                    </a:ext>
                  </a:extLst>
                </a:gridCol>
                <a:gridCol w="947606">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a:t>7</a:t>
                      </a:r>
                      <a:endParaRPr lang="en-US" sz="1100" dirty="0"/>
                    </a:p>
                  </a:txBody>
                  <a:tcPr/>
                </a:tc>
                <a:tc>
                  <a:txBody>
                    <a:bodyPr/>
                    <a:lstStyle/>
                    <a:p>
                      <a:r>
                        <a:rPr lang="en-US" sz="1100" b="1"/>
                        <a:t>IMS evolution: NG_RTC Ph2, IMS exposure</a:t>
                      </a:r>
                      <a:endParaRPr lang="en-US" sz="1100" b="1" dirty="0"/>
                    </a:p>
                  </a:txBody>
                  <a:tcPr/>
                </a:tc>
                <a:tc>
                  <a:txBody>
                    <a:bodyPr/>
                    <a:lstStyle/>
                    <a:p>
                      <a:r>
                        <a:rPr lang="en-US" sz="1100"/>
                        <a:t>As highlighted by </a:t>
                      </a:r>
                      <a:r>
                        <a:rPr lang="en-US" sz="1100">
                          <a:hlinkClick r:id="rId3"/>
                        </a:rPr>
                        <a:t>GSMA</a:t>
                      </a:r>
                      <a:r>
                        <a:rPr lang="en-US" sz="1100"/>
                        <a:t>, “The IMS Data Channel offers new communication modes enabling IMS intermodal and interactive services with active content execution. It is what is needed to enable innovation”. Based on  NG_RTC in Rel-18, the Operators will be already able to provide </a:t>
                      </a:r>
                      <a:r>
                        <a:rPr lang="en-US" sz="1100" b="1"/>
                        <a:t>Data Channel applications </a:t>
                      </a:r>
                      <a:r>
                        <a:rPr lang="en-US" sz="1100"/>
                        <a:t>to the subscribers to enhance the experience of real-time communication in IMS network. </a:t>
                      </a:r>
                    </a:p>
                    <a:p>
                      <a:pPr marL="171450" indent="-171450">
                        <a:buFont typeface="Arial" panose="020B0604020202020204" pitchFamily="34" charset="0"/>
                        <a:buChar char="•"/>
                      </a:pPr>
                      <a:r>
                        <a:rPr lang="en-US" sz="1100"/>
                        <a:t>It is recommended to study useful enhancements on top of that work such as </a:t>
                      </a:r>
                    </a:p>
                    <a:p>
                      <a:pPr marL="628650" lvl="1" indent="-171450">
                        <a:buFont typeface="Arial" panose="020B0604020202020204" pitchFamily="34" charset="0"/>
                        <a:buChar char="•"/>
                      </a:pPr>
                      <a:r>
                        <a:rPr lang="en-US" sz="1100"/>
                        <a:t>providing data verified OIP (Originating Identification Presentation) service</a:t>
                      </a:r>
                    </a:p>
                    <a:p>
                      <a:pPr marL="628650" lvl="1" indent="-171450">
                        <a:buFont typeface="Arial" panose="020B0604020202020204" pitchFamily="34" charset="0"/>
                        <a:buChar char="•"/>
                      </a:pPr>
                      <a:r>
                        <a:rPr lang="en-US" sz="1100"/>
                        <a:t>providing </a:t>
                      </a:r>
                      <a:r>
                        <a:rPr lang="en-US" sz="1100" b="1"/>
                        <a:t>capability exposure to the enterprise/verticals for IMS </a:t>
                      </a:r>
                      <a:r>
                        <a:rPr lang="en-US" sz="1100"/>
                        <a:t>existing communication services (e.g. simple VoLTE call) as well as for NG_RTC services</a:t>
                      </a:r>
                      <a:endParaRPr lang="en-US" sz="1100" dirty="0"/>
                    </a:p>
                  </a:txBody>
                  <a:tcPr/>
                </a:tc>
                <a:tc>
                  <a:txBody>
                    <a:bodyPr/>
                    <a:lstStyle/>
                    <a:p>
                      <a:r>
                        <a:rPr lang="en-US" sz="1100"/>
                        <a:t>Yes, TR 22.873 Study on evolution of the IP Multimedia Subsystem (IMS) multimedia telephony service</a:t>
                      </a:r>
                    </a:p>
                  </a:txBody>
                  <a:tcPr/>
                </a:tc>
                <a:tc>
                  <a:txBody>
                    <a:bodyPr/>
                    <a:lstStyle/>
                    <a:p>
                      <a:r>
                        <a:rPr lang="en-US" sz="1100"/>
                        <a:t>SA2</a:t>
                      </a:r>
                    </a:p>
                  </a:txBody>
                  <a:tcPr/>
                </a:tc>
                <a:tc>
                  <a:txBody>
                    <a:bodyPr/>
                    <a:lstStyle/>
                    <a:p>
                      <a:r>
                        <a:rPr lang="en-US" sz="1100"/>
                        <a:t>no</a:t>
                      </a:r>
                    </a:p>
                  </a:txBody>
                  <a:tcPr/>
                </a:tc>
                <a:tc>
                  <a:txBody>
                    <a:bodyPr/>
                    <a:lstStyle/>
                    <a:p>
                      <a:r>
                        <a:rPr lang="en-US" sz="1100"/>
                        <a:t>SA6 for CAPIF exposure framework</a:t>
                      </a:r>
                      <a:endParaRPr lang="en-US" sz="1100" dirty="0"/>
                    </a:p>
                  </a:txBody>
                  <a:tcPr/>
                </a:tc>
                <a:extLst>
                  <a:ext uri="{0D108BD9-81ED-4DB2-BD59-A6C34878D82A}">
                    <a16:rowId xmlns:a16="http://schemas.microsoft.com/office/drawing/2014/main" val="2454914721"/>
                  </a:ext>
                </a:extLst>
              </a:tr>
              <a:tr h="370840">
                <a:tc>
                  <a:txBody>
                    <a:bodyPr/>
                    <a:lstStyle/>
                    <a:p>
                      <a:r>
                        <a:rPr lang="en-US" sz="1100"/>
                        <a:t>8</a:t>
                      </a:r>
                      <a:endParaRPr lang="en-US" sz="1100" dirty="0"/>
                    </a:p>
                  </a:txBody>
                  <a:tcPr/>
                </a:tc>
                <a:tc>
                  <a:txBody>
                    <a:bodyPr/>
                    <a:lstStyle/>
                    <a:p>
                      <a:r>
                        <a:rPr lang="en-US" sz="1100" b="1"/>
                        <a:t>User identities in the 5G System</a:t>
                      </a:r>
                    </a:p>
                  </a:txBody>
                  <a:tcPr/>
                </a:tc>
                <a:tc>
                  <a:txBody>
                    <a:bodyPr/>
                    <a:lstStyle/>
                    <a:p>
                      <a:r>
                        <a:rPr lang="en-US" sz="1100"/>
                        <a:t>By enhancing the 5G System to allow the creation and utilization of </a:t>
                      </a:r>
                      <a:r>
                        <a:rPr lang="en-US" sz="1100" b="1"/>
                        <a:t>user-specific identities</a:t>
                      </a:r>
                      <a:r>
                        <a:rPr lang="en-US" sz="1100"/>
                        <a:t>, operators will be able to provide enhanced user experience, optimized performance, and offer services to devices and users that are not part of the operator’s 3GPP network. This need dates back to Rel16 when stage 1 activity on TR 22.904 was completed and turned into normative requirements (but stage 2 has been systematically de-prioritized since then…).</a:t>
                      </a:r>
                    </a:p>
                    <a:p>
                      <a:pPr marL="171450" indent="-171450">
                        <a:buFont typeface="Arial" panose="020B0604020202020204" pitchFamily="34" charset="0"/>
                        <a:buChar char="•"/>
                      </a:pPr>
                      <a:r>
                        <a:rPr lang="en-US" sz="1100"/>
                        <a:t>It is recommended to start a stage 2 study on e.g. the format of an operator assigned User Identifier, on new information to be stored as part of the user profile and how they are linked to a subscription, …</a:t>
                      </a:r>
                    </a:p>
                  </a:txBody>
                  <a:tcPr/>
                </a:tc>
                <a:tc>
                  <a:txBody>
                    <a:bodyPr/>
                    <a:lstStyle/>
                    <a:p>
                      <a:r>
                        <a:rPr lang="en-US" sz="1100"/>
                        <a:t>Yes, TR 22.904 Study on user centric identifiers and authentication</a:t>
                      </a:r>
                    </a:p>
                  </a:txBody>
                  <a:tcPr/>
                </a:tc>
                <a:tc>
                  <a:txBody>
                    <a:bodyPr/>
                    <a:lstStyle/>
                    <a:p>
                      <a:r>
                        <a:rPr lang="en-US" sz="1100"/>
                        <a:t>SA2</a:t>
                      </a:r>
                    </a:p>
                  </a:txBody>
                  <a:tcPr/>
                </a:tc>
                <a:tc>
                  <a:txBody>
                    <a:bodyPr/>
                    <a:lstStyle/>
                    <a:p>
                      <a:r>
                        <a:rPr lang="en-US" sz="1100"/>
                        <a:t>NO</a:t>
                      </a:r>
                    </a:p>
                  </a:txBody>
                  <a:tcPr/>
                </a:tc>
                <a:tc>
                  <a:txBody>
                    <a:bodyPr/>
                    <a:lstStyle/>
                    <a:p>
                      <a:r>
                        <a:rPr lang="en-US" sz="1100"/>
                        <a:t>SA3 for security, SA5 for charging</a:t>
                      </a:r>
                      <a:endParaRPr lang="en-US" sz="1100" dirty="0"/>
                    </a:p>
                  </a:txBody>
                  <a:tcPr/>
                </a:tc>
                <a:extLst>
                  <a:ext uri="{0D108BD9-81ED-4DB2-BD59-A6C34878D82A}">
                    <a16:rowId xmlns:a16="http://schemas.microsoft.com/office/drawing/2014/main" val="1164252729"/>
                  </a:ext>
                </a:extLst>
              </a:tr>
            </a:tbl>
          </a:graphicData>
        </a:graphic>
      </p:graphicFrame>
      <p:sp>
        <p:nvSpPr>
          <p:cNvPr id="5" name="Freeform: Shape 4">
            <a:extLst>
              <a:ext uri="{FF2B5EF4-FFF2-40B4-BE49-F238E27FC236}">
                <a16:creationId xmlns:a16="http://schemas.microsoft.com/office/drawing/2014/main" id="{B1304262-576B-A2CA-F3BD-C1E2E2E99B90}"/>
              </a:ext>
            </a:extLst>
          </p:cNvPr>
          <p:cNvSpPr/>
          <p:nvPr/>
        </p:nvSpPr>
        <p:spPr>
          <a:xfrm>
            <a:off x="155182" y="7572415"/>
            <a:ext cx="576926" cy="356403"/>
          </a:xfrm>
          <a:custGeom>
            <a:avLst/>
            <a:gdLst>
              <a:gd name="connsiteX0" fmla="*/ 266580 w 308978"/>
              <a:gd name="connsiteY0" fmla="*/ 132205 h 174812"/>
              <a:gd name="connsiteX1" fmla="*/ 299800 w 308978"/>
              <a:gd name="connsiteY1" fmla="*/ 132205 h 174812"/>
              <a:gd name="connsiteX2" fmla="*/ 299800 w 308978"/>
              <a:gd name="connsiteY2" fmla="*/ 23572 h 174812"/>
              <a:gd name="connsiteX3" fmla="*/ 266580 w 308978"/>
              <a:gd name="connsiteY3" fmla="*/ 23572 h 174812"/>
              <a:gd name="connsiteX4" fmla="*/ 220552 w 308978"/>
              <a:gd name="connsiteY4" fmla="*/ 143232 h 174812"/>
              <a:gd name="connsiteX5" fmla="*/ 210141 w 308978"/>
              <a:gd name="connsiteY5" fmla="*/ 145013 h 174812"/>
              <a:gd name="connsiteX6" fmla="*/ 178428 w 308978"/>
              <a:gd name="connsiteY6" fmla="*/ 113711 h 174812"/>
              <a:gd name="connsiteX7" fmla="*/ 175003 w 308978"/>
              <a:gd name="connsiteY7" fmla="*/ 117136 h 174812"/>
              <a:gd name="connsiteX8" fmla="*/ 199798 w 308978"/>
              <a:gd name="connsiteY8" fmla="*/ 141520 h 174812"/>
              <a:gd name="connsiteX9" fmla="*/ 199798 w 308978"/>
              <a:gd name="connsiteY9" fmla="*/ 141520 h 174812"/>
              <a:gd name="connsiteX10" fmla="*/ 198976 w 308978"/>
              <a:gd name="connsiteY10" fmla="*/ 150013 h 174812"/>
              <a:gd name="connsiteX11" fmla="*/ 188565 w 308978"/>
              <a:gd name="connsiteY11" fmla="*/ 154191 h 174812"/>
              <a:gd name="connsiteX12" fmla="*/ 186031 w 308978"/>
              <a:gd name="connsiteY12" fmla="*/ 151794 h 174812"/>
              <a:gd name="connsiteX13" fmla="*/ 186031 w 308978"/>
              <a:gd name="connsiteY13" fmla="*/ 151794 h 174812"/>
              <a:gd name="connsiteX14" fmla="*/ 186031 w 308978"/>
              <a:gd name="connsiteY14" fmla="*/ 151794 h 174812"/>
              <a:gd name="connsiteX15" fmla="*/ 155619 w 308978"/>
              <a:gd name="connsiteY15" fmla="*/ 121999 h 174812"/>
              <a:gd name="connsiteX16" fmla="*/ 152263 w 308978"/>
              <a:gd name="connsiteY16" fmla="*/ 125423 h 174812"/>
              <a:gd name="connsiteX17" fmla="*/ 181990 w 308978"/>
              <a:gd name="connsiteY17" fmla="*/ 154534 h 174812"/>
              <a:gd name="connsiteX18" fmla="*/ 177880 w 308978"/>
              <a:gd name="connsiteY18" fmla="*/ 164260 h 174812"/>
              <a:gd name="connsiteX19" fmla="*/ 172948 w 308978"/>
              <a:gd name="connsiteY19" fmla="*/ 166589 h 174812"/>
              <a:gd name="connsiteX20" fmla="*/ 167058 w 308978"/>
              <a:gd name="connsiteY20" fmla="*/ 163712 h 174812"/>
              <a:gd name="connsiteX21" fmla="*/ 130002 w 308978"/>
              <a:gd name="connsiteY21" fmla="*/ 125766 h 174812"/>
              <a:gd name="connsiteX22" fmla="*/ 126578 w 308978"/>
              <a:gd name="connsiteY22" fmla="*/ 129122 h 174812"/>
              <a:gd name="connsiteX23" fmla="*/ 157537 w 308978"/>
              <a:gd name="connsiteY23" fmla="*/ 160835 h 174812"/>
              <a:gd name="connsiteX24" fmla="*/ 152948 w 308978"/>
              <a:gd name="connsiteY24" fmla="*/ 169465 h 174812"/>
              <a:gd name="connsiteX25" fmla="*/ 118016 w 308978"/>
              <a:gd name="connsiteY25" fmla="*/ 152410 h 174812"/>
              <a:gd name="connsiteX26" fmla="*/ 105892 w 308978"/>
              <a:gd name="connsiteY26" fmla="*/ 144191 h 174812"/>
              <a:gd name="connsiteX27" fmla="*/ 51439 w 308978"/>
              <a:gd name="connsiteY27" fmla="*/ 113026 h 174812"/>
              <a:gd name="connsiteX28" fmla="*/ 51439 w 308978"/>
              <a:gd name="connsiteY28" fmla="*/ 32751 h 174812"/>
              <a:gd name="connsiteX29" fmla="*/ 77125 w 308978"/>
              <a:gd name="connsiteY29" fmla="*/ 37066 h 174812"/>
              <a:gd name="connsiteX30" fmla="*/ 66508 w 308978"/>
              <a:gd name="connsiteY30" fmla="*/ 43915 h 174812"/>
              <a:gd name="connsiteX31" fmla="*/ 62946 w 308978"/>
              <a:gd name="connsiteY31" fmla="*/ 48984 h 174812"/>
              <a:gd name="connsiteX32" fmla="*/ 64111 w 308978"/>
              <a:gd name="connsiteY32" fmla="*/ 55285 h 174812"/>
              <a:gd name="connsiteX33" fmla="*/ 65823 w 308978"/>
              <a:gd name="connsiteY33" fmla="*/ 57820 h 174812"/>
              <a:gd name="connsiteX34" fmla="*/ 114865 w 308978"/>
              <a:gd name="connsiteY34" fmla="*/ 69121 h 174812"/>
              <a:gd name="connsiteX35" fmla="*/ 137331 w 308978"/>
              <a:gd name="connsiteY35" fmla="*/ 54874 h 174812"/>
              <a:gd name="connsiteX36" fmla="*/ 222675 w 308978"/>
              <a:gd name="connsiteY36" fmla="*/ 134122 h 174812"/>
              <a:gd name="connsiteX37" fmla="*/ 220552 w 308978"/>
              <a:gd name="connsiteY37" fmla="*/ 143027 h 174812"/>
              <a:gd name="connsiteX38" fmla="*/ 9247 w 308978"/>
              <a:gd name="connsiteY38" fmla="*/ 132205 h 174812"/>
              <a:gd name="connsiteX39" fmla="*/ 42467 w 308978"/>
              <a:gd name="connsiteY39" fmla="*/ 132205 h 174812"/>
              <a:gd name="connsiteX40" fmla="*/ 42467 w 308978"/>
              <a:gd name="connsiteY40" fmla="*/ 23572 h 174812"/>
              <a:gd name="connsiteX41" fmla="*/ 9247 w 308978"/>
              <a:gd name="connsiteY41" fmla="*/ 23572 h 174812"/>
              <a:gd name="connsiteX42" fmla="*/ 257950 w 308978"/>
              <a:gd name="connsiteY42" fmla="*/ 14668 h 174812"/>
              <a:gd name="connsiteX43" fmla="*/ 257950 w 308978"/>
              <a:gd name="connsiteY43" fmla="*/ 116519 h 174812"/>
              <a:gd name="connsiteX44" fmla="*/ 222607 w 308978"/>
              <a:gd name="connsiteY44" fmla="*/ 127410 h 174812"/>
              <a:gd name="connsiteX45" fmla="*/ 222607 w 308978"/>
              <a:gd name="connsiteY45" fmla="*/ 127958 h 174812"/>
              <a:gd name="connsiteX46" fmla="*/ 138085 w 308978"/>
              <a:gd name="connsiteY46" fmla="*/ 49326 h 174812"/>
              <a:gd name="connsiteX47" fmla="*/ 111988 w 308978"/>
              <a:gd name="connsiteY47" fmla="*/ 65012 h 174812"/>
              <a:gd name="connsiteX48" fmla="*/ 69385 w 308978"/>
              <a:gd name="connsiteY48" fmla="*/ 55148 h 174812"/>
              <a:gd name="connsiteX49" fmla="*/ 67604 w 308978"/>
              <a:gd name="connsiteY49" fmla="*/ 52546 h 174812"/>
              <a:gd name="connsiteX50" fmla="*/ 67193 w 308978"/>
              <a:gd name="connsiteY50" fmla="*/ 50011 h 174812"/>
              <a:gd name="connsiteX51" fmla="*/ 68700 w 308978"/>
              <a:gd name="connsiteY51" fmla="*/ 47956 h 174812"/>
              <a:gd name="connsiteX52" fmla="*/ 125961 w 308978"/>
              <a:gd name="connsiteY52" fmla="*/ 11038 h 174812"/>
              <a:gd name="connsiteX53" fmla="*/ 161236 w 308978"/>
              <a:gd name="connsiteY53" fmla="*/ 8093 h 174812"/>
              <a:gd name="connsiteX54" fmla="*/ 221853 w 308978"/>
              <a:gd name="connsiteY54" fmla="*/ 34052 h 174812"/>
              <a:gd name="connsiteX55" fmla="*/ 257197 w 308978"/>
              <a:gd name="connsiteY55" fmla="*/ 34052 h 174812"/>
              <a:gd name="connsiteX56" fmla="*/ 257197 w 308978"/>
              <a:gd name="connsiteY56" fmla="*/ 29257 h 174812"/>
              <a:gd name="connsiteX57" fmla="*/ 223292 w 308978"/>
              <a:gd name="connsiteY57" fmla="*/ 29257 h 174812"/>
              <a:gd name="connsiteX58" fmla="*/ 163154 w 308978"/>
              <a:gd name="connsiteY58" fmla="*/ 3435 h 174812"/>
              <a:gd name="connsiteX59" fmla="*/ 123358 w 308978"/>
              <a:gd name="connsiteY59" fmla="*/ 6791 h 174812"/>
              <a:gd name="connsiteX60" fmla="*/ 82741 w 308978"/>
              <a:gd name="connsiteY60" fmla="*/ 32956 h 174812"/>
              <a:gd name="connsiteX61" fmla="*/ 51028 w 308978"/>
              <a:gd name="connsiteY61" fmla="*/ 27682 h 174812"/>
              <a:gd name="connsiteX62" fmla="*/ 51028 w 308978"/>
              <a:gd name="connsiteY62" fmla="*/ 14463 h 174812"/>
              <a:gd name="connsiteX63" fmla="*/ 0 w 308978"/>
              <a:gd name="connsiteY63" fmla="*/ 14463 h 174812"/>
              <a:gd name="connsiteX64" fmla="*/ 0 w 308978"/>
              <a:gd name="connsiteY64" fmla="*/ 140903 h 174812"/>
              <a:gd name="connsiteX65" fmla="*/ 51028 w 308978"/>
              <a:gd name="connsiteY65" fmla="*/ 140903 h 174812"/>
              <a:gd name="connsiteX66" fmla="*/ 51028 w 308978"/>
              <a:gd name="connsiteY66" fmla="*/ 118506 h 174812"/>
              <a:gd name="connsiteX67" fmla="*/ 103495 w 308978"/>
              <a:gd name="connsiteY67" fmla="*/ 148438 h 174812"/>
              <a:gd name="connsiteX68" fmla="*/ 114728 w 308978"/>
              <a:gd name="connsiteY68" fmla="*/ 156109 h 174812"/>
              <a:gd name="connsiteX69" fmla="*/ 149729 w 308978"/>
              <a:gd name="connsiteY69" fmla="*/ 174808 h 174812"/>
              <a:gd name="connsiteX70" fmla="*/ 155071 w 308978"/>
              <a:gd name="connsiteY70" fmla="*/ 173438 h 174812"/>
              <a:gd name="connsiteX71" fmla="*/ 161304 w 308978"/>
              <a:gd name="connsiteY71" fmla="*/ 164945 h 174812"/>
              <a:gd name="connsiteX72" fmla="*/ 163154 w 308978"/>
              <a:gd name="connsiteY72" fmla="*/ 166863 h 174812"/>
              <a:gd name="connsiteX73" fmla="*/ 172400 w 308978"/>
              <a:gd name="connsiteY73" fmla="*/ 171246 h 174812"/>
              <a:gd name="connsiteX74" fmla="*/ 172400 w 308978"/>
              <a:gd name="connsiteY74" fmla="*/ 171246 h 174812"/>
              <a:gd name="connsiteX75" fmla="*/ 180688 w 308978"/>
              <a:gd name="connsiteY75" fmla="*/ 167479 h 174812"/>
              <a:gd name="connsiteX76" fmla="*/ 185894 w 308978"/>
              <a:gd name="connsiteY76" fmla="*/ 158780 h 174812"/>
              <a:gd name="connsiteX77" fmla="*/ 186579 w 308978"/>
              <a:gd name="connsiteY77" fmla="*/ 158780 h 174812"/>
              <a:gd name="connsiteX78" fmla="*/ 188839 w 308978"/>
              <a:gd name="connsiteY78" fmla="*/ 158780 h 174812"/>
              <a:gd name="connsiteX79" fmla="*/ 202538 w 308978"/>
              <a:gd name="connsiteY79" fmla="*/ 152753 h 174812"/>
              <a:gd name="connsiteX80" fmla="*/ 205346 w 308978"/>
              <a:gd name="connsiteY80" fmla="*/ 146520 h 174812"/>
              <a:gd name="connsiteX81" fmla="*/ 207059 w 308978"/>
              <a:gd name="connsiteY81" fmla="*/ 148232 h 174812"/>
              <a:gd name="connsiteX82" fmla="*/ 207675 w 308978"/>
              <a:gd name="connsiteY82" fmla="*/ 148712 h 174812"/>
              <a:gd name="connsiteX83" fmla="*/ 214524 w 308978"/>
              <a:gd name="connsiteY83" fmla="*/ 150150 h 174812"/>
              <a:gd name="connsiteX84" fmla="*/ 224182 w 308978"/>
              <a:gd name="connsiteY84" fmla="*/ 146109 h 174812"/>
              <a:gd name="connsiteX85" fmla="*/ 226922 w 308978"/>
              <a:gd name="connsiteY85" fmla="*/ 131177 h 174812"/>
              <a:gd name="connsiteX86" fmla="*/ 226306 w 308978"/>
              <a:gd name="connsiteY86" fmla="*/ 130561 h 174812"/>
              <a:gd name="connsiteX87" fmla="*/ 257950 w 308978"/>
              <a:gd name="connsiteY87" fmla="*/ 120834 h 174812"/>
              <a:gd name="connsiteX88" fmla="*/ 257950 w 308978"/>
              <a:gd name="connsiteY88" fmla="*/ 140629 h 174812"/>
              <a:gd name="connsiteX89" fmla="*/ 308978 w 308978"/>
              <a:gd name="connsiteY89" fmla="*/ 140629 h 174812"/>
              <a:gd name="connsiteX90" fmla="*/ 308978 w 308978"/>
              <a:gd name="connsiteY90" fmla="*/ 14668 h 17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08978" h="174812">
                <a:moveTo>
                  <a:pt x="266580" y="132205"/>
                </a:moveTo>
                <a:lnTo>
                  <a:pt x="299800" y="132205"/>
                </a:lnTo>
                <a:lnTo>
                  <a:pt x="299800" y="23572"/>
                </a:lnTo>
                <a:lnTo>
                  <a:pt x="266580" y="23572"/>
                </a:lnTo>
                <a:close/>
                <a:moveTo>
                  <a:pt x="220552" y="143232"/>
                </a:moveTo>
                <a:cubicBezTo>
                  <a:pt x="217771" y="145890"/>
                  <a:pt x="213648" y="146595"/>
                  <a:pt x="210141" y="145013"/>
                </a:cubicBezTo>
                <a:lnTo>
                  <a:pt x="178428" y="113711"/>
                </a:lnTo>
                <a:lnTo>
                  <a:pt x="175003" y="117136"/>
                </a:lnTo>
                <a:lnTo>
                  <a:pt x="199798" y="141520"/>
                </a:lnTo>
                <a:lnTo>
                  <a:pt x="199798" y="141520"/>
                </a:lnTo>
                <a:cubicBezTo>
                  <a:pt x="201538" y="144198"/>
                  <a:pt x="201195" y="147718"/>
                  <a:pt x="198976" y="150013"/>
                </a:cubicBezTo>
                <a:cubicBezTo>
                  <a:pt x="196401" y="153027"/>
                  <a:pt x="192510" y="154582"/>
                  <a:pt x="188565" y="154191"/>
                </a:cubicBezTo>
                <a:lnTo>
                  <a:pt x="186031" y="151794"/>
                </a:lnTo>
                <a:lnTo>
                  <a:pt x="186031" y="151794"/>
                </a:lnTo>
                <a:lnTo>
                  <a:pt x="186031" y="151794"/>
                </a:lnTo>
                <a:lnTo>
                  <a:pt x="155619" y="121999"/>
                </a:lnTo>
                <a:lnTo>
                  <a:pt x="152263" y="125423"/>
                </a:lnTo>
                <a:lnTo>
                  <a:pt x="181990" y="154534"/>
                </a:lnTo>
                <a:cubicBezTo>
                  <a:pt x="182359" y="158267"/>
                  <a:pt x="180812" y="161924"/>
                  <a:pt x="177880" y="164260"/>
                </a:cubicBezTo>
                <a:cubicBezTo>
                  <a:pt x="176627" y="165685"/>
                  <a:pt x="174846" y="166527"/>
                  <a:pt x="172948" y="166589"/>
                </a:cubicBezTo>
                <a:cubicBezTo>
                  <a:pt x="170709" y="166349"/>
                  <a:pt x="168620" y="165335"/>
                  <a:pt x="167058" y="163712"/>
                </a:cubicBezTo>
                <a:lnTo>
                  <a:pt x="130002" y="125766"/>
                </a:lnTo>
                <a:lnTo>
                  <a:pt x="126578" y="129122"/>
                </a:lnTo>
                <a:lnTo>
                  <a:pt x="157537" y="160835"/>
                </a:lnTo>
                <a:cubicBezTo>
                  <a:pt x="157613" y="164315"/>
                  <a:pt x="155873" y="167582"/>
                  <a:pt x="152948" y="169465"/>
                </a:cubicBezTo>
                <a:cubicBezTo>
                  <a:pt x="146510" y="173507"/>
                  <a:pt x="128632" y="160287"/>
                  <a:pt x="118016" y="152410"/>
                </a:cubicBezTo>
                <a:cubicBezTo>
                  <a:pt x="114201" y="149355"/>
                  <a:pt x="110146" y="146602"/>
                  <a:pt x="105892" y="144191"/>
                </a:cubicBezTo>
                <a:cubicBezTo>
                  <a:pt x="98221" y="140766"/>
                  <a:pt x="56919" y="116314"/>
                  <a:pt x="51439" y="113026"/>
                </a:cubicBezTo>
                <a:lnTo>
                  <a:pt x="51439" y="32751"/>
                </a:lnTo>
                <a:lnTo>
                  <a:pt x="77125" y="37066"/>
                </a:lnTo>
                <a:lnTo>
                  <a:pt x="66508" y="43915"/>
                </a:lnTo>
                <a:cubicBezTo>
                  <a:pt x="64673" y="45038"/>
                  <a:pt x="63385" y="46874"/>
                  <a:pt x="62946" y="48984"/>
                </a:cubicBezTo>
                <a:cubicBezTo>
                  <a:pt x="62446" y="51155"/>
                  <a:pt x="62871" y="53436"/>
                  <a:pt x="64111" y="55285"/>
                </a:cubicBezTo>
                <a:lnTo>
                  <a:pt x="65823" y="57820"/>
                </a:lnTo>
                <a:cubicBezTo>
                  <a:pt x="76611" y="73964"/>
                  <a:pt x="98104" y="78916"/>
                  <a:pt x="114865" y="69121"/>
                </a:cubicBezTo>
                <a:lnTo>
                  <a:pt x="137331" y="54874"/>
                </a:lnTo>
                <a:lnTo>
                  <a:pt x="222675" y="134122"/>
                </a:lnTo>
                <a:cubicBezTo>
                  <a:pt x="223963" y="137239"/>
                  <a:pt x="223107" y="140828"/>
                  <a:pt x="220552" y="143027"/>
                </a:cubicBezTo>
                <a:close/>
                <a:moveTo>
                  <a:pt x="9247" y="132205"/>
                </a:moveTo>
                <a:lnTo>
                  <a:pt x="42467" y="132205"/>
                </a:lnTo>
                <a:lnTo>
                  <a:pt x="42467" y="23572"/>
                </a:lnTo>
                <a:lnTo>
                  <a:pt x="9247" y="23572"/>
                </a:lnTo>
                <a:close/>
                <a:moveTo>
                  <a:pt x="257950" y="14668"/>
                </a:moveTo>
                <a:lnTo>
                  <a:pt x="257950" y="116519"/>
                </a:lnTo>
                <a:lnTo>
                  <a:pt x="222607" y="127410"/>
                </a:lnTo>
                <a:lnTo>
                  <a:pt x="222607" y="127958"/>
                </a:lnTo>
                <a:lnTo>
                  <a:pt x="138085" y="49326"/>
                </a:lnTo>
                <a:lnTo>
                  <a:pt x="111988" y="65012"/>
                </a:lnTo>
                <a:cubicBezTo>
                  <a:pt x="97413" y="73498"/>
                  <a:pt x="78748" y="69176"/>
                  <a:pt x="69385" y="55148"/>
                </a:cubicBezTo>
                <a:lnTo>
                  <a:pt x="67604" y="52546"/>
                </a:lnTo>
                <a:cubicBezTo>
                  <a:pt x="67131" y="51792"/>
                  <a:pt x="66981" y="50874"/>
                  <a:pt x="67193" y="50011"/>
                </a:cubicBezTo>
                <a:cubicBezTo>
                  <a:pt x="67419" y="49162"/>
                  <a:pt x="67960" y="48429"/>
                  <a:pt x="68700" y="47956"/>
                </a:cubicBezTo>
                <a:lnTo>
                  <a:pt x="125961" y="11038"/>
                </a:lnTo>
                <a:cubicBezTo>
                  <a:pt x="136489" y="4223"/>
                  <a:pt x="149722" y="3120"/>
                  <a:pt x="161236" y="8093"/>
                </a:cubicBezTo>
                <a:lnTo>
                  <a:pt x="221853" y="34052"/>
                </a:lnTo>
                <a:lnTo>
                  <a:pt x="257197" y="34052"/>
                </a:lnTo>
                <a:lnTo>
                  <a:pt x="257197" y="29257"/>
                </a:lnTo>
                <a:lnTo>
                  <a:pt x="223292" y="29257"/>
                </a:lnTo>
                <a:lnTo>
                  <a:pt x="163154" y="3435"/>
                </a:lnTo>
                <a:cubicBezTo>
                  <a:pt x="150153" y="-2134"/>
                  <a:pt x="135242" y="-873"/>
                  <a:pt x="123358" y="6791"/>
                </a:cubicBezTo>
                <a:lnTo>
                  <a:pt x="82741" y="32956"/>
                </a:lnTo>
                <a:lnTo>
                  <a:pt x="51028" y="27682"/>
                </a:lnTo>
                <a:lnTo>
                  <a:pt x="51028" y="14463"/>
                </a:lnTo>
                <a:lnTo>
                  <a:pt x="0" y="14463"/>
                </a:lnTo>
                <a:lnTo>
                  <a:pt x="0" y="140903"/>
                </a:lnTo>
                <a:lnTo>
                  <a:pt x="51028" y="140903"/>
                </a:lnTo>
                <a:lnTo>
                  <a:pt x="51028" y="118506"/>
                </a:lnTo>
                <a:cubicBezTo>
                  <a:pt x="61508" y="124739"/>
                  <a:pt x="96166" y="145150"/>
                  <a:pt x="103495" y="148438"/>
                </a:cubicBezTo>
                <a:cubicBezTo>
                  <a:pt x="107427" y="150712"/>
                  <a:pt x="111180" y="153280"/>
                  <a:pt x="114728" y="156109"/>
                </a:cubicBezTo>
                <a:cubicBezTo>
                  <a:pt x="126235" y="164602"/>
                  <a:pt x="140071" y="174808"/>
                  <a:pt x="149729" y="174808"/>
                </a:cubicBezTo>
                <a:cubicBezTo>
                  <a:pt x="151605" y="174863"/>
                  <a:pt x="153455" y="174383"/>
                  <a:pt x="155071" y="173438"/>
                </a:cubicBezTo>
                <a:cubicBezTo>
                  <a:pt x="158195" y="171548"/>
                  <a:pt x="160441" y="168493"/>
                  <a:pt x="161304" y="164945"/>
                </a:cubicBezTo>
                <a:lnTo>
                  <a:pt x="163154" y="166863"/>
                </a:lnTo>
                <a:cubicBezTo>
                  <a:pt x="165619" y="169376"/>
                  <a:pt x="168894" y="170931"/>
                  <a:pt x="172400" y="171246"/>
                </a:cubicBezTo>
                <a:lnTo>
                  <a:pt x="172400" y="171246"/>
                </a:lnTo>
                <a:cubicBezTo>
                  <a:pt x="175565" y="171191"/>
                  <a:pt x="178565" y="169828"/>
                  <a:pt x="180688" y="167479"/>
                </a:cubicBezTo>
                <a:cubicBezTo>
                  <a:pt x="183202" y="165123"/>
                  <a:pt x="185003" y="162109"/>
                  <a:pt x="185894" y="158780"/>
                </a:cubicBezTo>
                <a:lnTo>
                  <a:pt x="186579" y="158780"/>
                </a:lnTo>
                <a:cubicBezTo>
                  <a:pt x="187332" y="158821"/>
                  <a:pt x="188086" y="158821"/>
                  <a:pt x="188839" y="158780"/>
                </a:cubicBezTo>
                <a:cubicBezTo>
                  <a:pt x="194093" y="158986"/>
                  <a:pt x="199148" y="156767"/>
                  <a:pt x="202538" y="152753"/>
                </a:cubicBezTo>
                <a:cubicBezTo>
                  <a:pt x="204031" y="150972"/>
                  <a:pt x="205004" y="148814"/>
                  <a:pt x="205346" y="146520"/>
                </a:cubicBezTo>
                <a:lnTo>
                  <a:pt x="207059" y="148232"/>
                </a:lnTo>
                <a:lnTo>
                  <a:pt x="207675" y="148712"/>
                </a:lnTo>
                <a:cubicBezTo>
                  <a:pt x="209826" y="149684"/>
                  <a:pt x="212161" y="150177"/>
                  <a:pt x="214524" y="150150"/>
                </a:cubicBezTo>
                <a:cubicBezTo>
                  <a:pt x="218162" y="150191"/>
                  <a:pt x="221655" y="148725"/>
                  <a:pt x="224182" y="146109"/>
                </a:cubicBezTo>
                <a:cubicBezTo>
                  <a:pt x="228395" y="142335"/>
                  <a:pt x="229518" y="136198"/>
                  <a:pt x="226922" y="131177"/>
                </a:cubicBezTo>
                <a:lnTo>
                  <a:pt x="226306" y="130561"/>
                </a:lnTo>
                <a:lnTo>
                  <a:pt x="257950" y="120834"/>
                </a:lnTo>
                <a:lnTo>
                  <a:pt x="257950" y="140629"/>
                </a:lnTo>
                <a:lnTo>
                  <a:pt x="308978" y="140629"/>
                </a:lnTo>
                <a:lnTo>
                  <a:pt x="308978" y="14668"/>
                </a:lnTo>
                <a:close/>
              </a:path>
            </a:pathLst>
          </a:custGeom>
          <a:solidFill>
            <a:srgbClr val="0164F2"/>
          </a:solidFill>
          <a:ln w="6849" cap="flat">
            <a:solidFill>
              <a:srgbClr val="66A839"/>
            </a:solidFill>
            <a:prstDash val="solid"/>
            <a:miter/>
          </a:ln>
        </p:spPr>
        <p:txBody>
          <a:bodyPr rtlCol="0" anchor="ctr"/>
          <a:lstStyle/>
          <a:p>
            <a:endParaRPr lang="it-IT"/>
          </a:p>
        </p:txBody>
      </p:sp>
    </p:spTree>
    <p:extLst>
      <p:ext uri="{BB962C8B-B14F-4D97-AF65-F5344CB8AC3E}">
        <p14:creationId xmlns:p14="http://schemas.microsoft.com/office/powerpoint/2010/main" val="10702141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a:t>
            </a:r>
            <a:r>
              <a:rPr lang="en-GB" altLang="en-US"/>
              <a:t>Rel-19 Content (4/4)</a:t>
            </a:r>
            <a:endParaRPr lang="en-GB" altLang="en-US" dirty="0"/>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592092933"/>
              </p:ext>
            </p:extLst>
          </p:nvPr>
        </p:nvGraphicFramePr>
        <p:xfrm>
          <a:off x="121716" y="1947863"/>
          <a:ext cx="11279707" cy="3291840"/>
        </p:xfrm>
        <a:graphic>
          <a:graphicData uri="http://schemas.openxmlformats.org/drawingml/2006/table">
            <a:tbl>
              <a:tblPr firstRow="1" bandRow="1">
                <a:tableStyleId>{5C22544A-7EE6-4342-B048-85BDC9FD1C3A}</a:tableStyleId>
              </a:tblPr>
              <a:tblGrid>
                <a:gridCol w="607248">
                  <a:extLst>
                    <a:ext uri="{9D8B030D-6E8A-4147-A177-3AD203B41FA5}">
                      <a16:colId xmlns:a16="http://schemas.microsoft.com/office/drawing/2014/main" val="2236238882"/>
                    </a:ext>
                  </a:extLst>
                </a:gridCol>
                <a:gridCol w="1344071">
                  <a:extLst>
                    <a:ext uri="{9D8B030D-6E8A-4147-A177-3AD203B41FA5}">
                      <a16:colId xmlns:a16="http://schemas.microsoft.com/office/drawing/2014/main" val="562605877"/>
                    </a:ext>
                  </a:extLst>
                </a:gridCol>
                <a:gridCol w="6159585">
                  <a:extLst>
                    <a:ext uri="{9D8B030D-6E8A-4147-A177-3AD203B41FA5}">
                      <a16:colId xmlns:a16="http://schemas.microsoft.com/office/drawing/2014/main" val="824553124"/>
                    </a:ext>
                  </a:extLst>
                </a:gridCol>
                <a:gridCol w="1085938">
                  <a:extLst>
                    <a:ext uri="{9D8B030D-6E8A-4147-A177-3AD203B41FA5}">
                      <a16:colId xmlns:a16="http://schemas.microsoft.com/office/drawing/2014/main" val="4265244648"/>
                    </a:ext>
                  </a:extLst>
                </a:gridCol>
                <a:gridCol w="577917">
                  <a:extLst>
                    <a:ext uri="{9D8B030D-6E8A-4147-A177-3AD203B41FA5}">
                      <a16:colId xmlns:a16="http://schemas.microsoft.com/office/drawing/2014/main" val="714072198"/>
                    </a:ext>
                  </a:extLst>
                </a:gridCol>
                <a:gridCol w="579230">
                  <a:extLst>
                    <a:ext uri="{9D8B030D-6E8A-4147-A177-3AD203B41FA5}">
                      <a16:colId xmlns:a16="http://schemas.microsoft.com/office/drawing/2014/main" val="1390949308"/>
                    </a:ext>
                  </a:extLst>
                </a:gridCol>
                <a:gridCol w="925718">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a:t>9</a:t>
                      </a:r>
                      <a:endParaRPr lang="en-US" sz="1100" dirty="0"/>
                    </a:p>
                  </a:txBody>
                  <a:tcPr/>
                </a:tc>
                <a:tc>
                  <a:txBody>
                    <a:bodyPr/>
                    <a:lstStyle/>
                    <a:p>
                      <a:r>
                        <a:rPr lang="it-IT" sz="1100" b="1" kern="1200">
                          <a:solidFill>
                            <a:schemeClr val="dk1"/>
                          </a:solidFill>
                          <a:latin typeface="+mn-lt"/>
                          <a:ea typeface="+mn-ea"/>
                          <a:cs typeface="+mn-cs"/>
                        </a:rPr>
                        <a:t>5G SA Roaming </a:t>
                      </a:r>
                    </a:p>
                  </a:txBody>
                  <a:tcPr/>
                </a:tc>
                <a:tc>
                  <a:txBody>
                    <a:bodyPr/>
                    <a:lstStyle/>
                    <a:p>
                      <a:r>
                        <a:rPr lang="en-US" sz="1100"/>
                        <a:t>Recent discussions in GSMA on 5G Roaming showed the importance to consider and preserve roaming ecosystem intermediaries such as Roaming Hub, IPX and RVAS Providers, when transitioning from </a:t>
                      </a:r>
                      <a:r>
                        <a:rPr lang="en-GB" sz="1100" i="0" noProof="0">
                          <a:solidFill>
                            <a:schemeClr val="tx2">
                              <a:lumMod val="50000"/>
                            </a:schemeClr>
                          </a:solidFill>
                          <a:latin typeface="+mn-lt"/>
                          <a:cs typeface="Calibri" panose="020F0502020204030204" pitchFamily="34" charset="0"/>
                        </a:rPr>
                        <a:t>2G/3G/4G roaming to 5G with built-in E2E security. It is recommended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i="0" noProof="0">
                          <a:solidFill>
                            <a:schemeClr val="tx2">
                              <a:lumMod val="50000"/>
                            </a:schemeClr>
                          </a:solidFill>
                          <a:latin typeface="+mn-lt"/>
                          <a:cs typeface="Calibri" panose="020F0502020204030204" pitchFamily="34" charset="0"/>
                        </a:rPr>
                        <a:t>In cooperation with GSMA, analyze requirements from use cases that are established in roaming currently and that should be provided for 5G SA roaming</a:t>
                      </a:r>
                      <a:r>
                        <a:rPr lang="en-US" sz="1100" i="0" noProof="0">
                          <a:solidFill>
                            <a:schemeClr val="tx2">
                              <a:lumMod val="50000"/>
                            </a:schemeClr>
                          </a:solidFill>
                          <a:latin typeface="+mn-lt"/>
                          <a:cs typeface="Calibri" panose="020F0502020204030204" pitchFamily="34" charset="0"/>
                        </a:rPr>
                        <a:t> per the different roles of RH/IPX Provider/RVAS Provider, and provide any architecture enhancements to meet such requirements</a:t>
                      </a:r>
                      <a:endParaRPr lang="en-US" sz="1100"/>
                    </a:p>
                    <a:p>
                      <a:pPr marL="171450" indent="-171450">
                        <a:buFont typeface="Arial" panose="020B0604020202020204" pitchFamily="34" charset="0"/>
                        <a:buChar char="•"/>
                      </a:pPr>
                      <a:r>
                        <a:rPr lang="en-GB" sz="1100" i="0" noProof="0">
                          <a:solidFill>
                            <a:schemeClr val="tx2">
                              <a:lumMod val="50000"/>
                            </a:schemeClr>
                          </a:solidFill>
                          <a:latin typeface="+mn-lt"/>
                          <a:cs typeface="Calibri" panose="020F0502020204030204" pitchFamily="34" charset="0"/>
                        </a:rPr>
                        <a:t>Offer solutions to enable provisioning of specific Roaming VAS, as per stage 1 requirements, by </a:t>
                      </a:r>
                      <a:r>
                        <a:rPr lang="en-US" sz="1100" i="0" noProof="0">
                          <a:solidFill>
                            <a:schemeClr val="tx2">
                              <a:lumMod val="50000"/>
                            </a:schemeClr>
                          </a:solidFill>
                          <a:latin typeface="+mn-lt"/>
                          <a:cs typeface="Calibri" panose="020F0502020204030204" pitchFamily="34" charset="0"/>
                        </a:rPr>
                        <a:t>either the PLMN or by a fully-trusted roaming intermediary</a:t>
                      </a:r>
                    </a:p>
                  </a:txBody>
                  <a:tcPr/>
                </a:tc>
                <a:tc>
                  <a:txBody>
                    <a:bodyPr/>
                    <a:lstStyle/>
                    <a:p>
                      <a:r>
                        <a:rPr lang="en-US" sz="1100"/>
                        <a:t>Yes, stage 1 in TS 22.261. New requirements from GSMA to be evaluated by SA1</a:t>
                      </a:r>
                    </a:p>
                  </a:txBody>
                  <a:tcPr/>
                </a:tc>
                <a:tc>
                  <a:txBody>
                    <a:bodyPr/>
                    <a:lstStyle/>
                    <a:p>
                      <a:r>
                        <a:rPr lang="en-US" sz="1100"/>
                        <a:t>SA2</a:t>
                      </a:r>
                    </a:p>
                  </a:txBody>
                  <a:tcPr/>
                </a:tc>
                <a:tc>
                  <a:txBody>
                    <a:bodyPr/>
                    <a:lstStyle/>
                    <a:p>
                      <a:r>
                        <a:rPr lang="en-US" sz="1100"/>
                        <a:t>no</a:t>
                      </a:r>
                    </a:p>
                  </a:txBody>
                  <a:tcPr/>
                </a:tc>
                <a:tc>
                  <a:txBody>
                    <a:bodyPr/>
                    <a:lstStyle/>
                    <a:p>
                      <a:r>
                        <a:rPr lang="en-US" sz="1100"/>
                        <a:t>SA1, SA3 and GSMA 5GMRR Task Force, for alignment</a:t>
                      </a:r>
                      <a:endParaRPr lang="en-US" sz="1100" dirty="0"/>
                    </a:p>
                  </a:txBody>
                  <a:tcPr/>
                </a:tc>
                <a:extLst>
                  <a:ext uri="{0D108BD9-81ED-4DB2-BD59-A6C34878D82A}">
                    <a16:rowId xmlns:a16="http://schemas.microsoft.com/office/drawing/2014/main" val="4046619394"/>
                  </a:ext>
                </a:extLst>
              </a:tr>
              <a:tr h="370840">
                <a:tc>
                  <a:txBody>
                    <a:bodyPr/>
                    <a:lstStyle/>
                    <a:p>
                      <a:r>
                        <a:rPr lang="en-US" sz="1100"/>
                        <a:t>10</a:t>
                      </a:r>
                      <a:endParaRPr lang="en-US" sz="1100" dirty="0"/>
                    </a:p>
                  </a:txBody>
                  <a:tcPr/>
                </a:tc>
                <a:tc>
                  <a:txBody>
                    <a:bodyPr/>
                    <a:lstStyle/>
                    <a:p>
                      <a:pPr marL="0" algn="l" defTabSz="914400" rtl="0" eaLnBrk="1" latinLnBrk="0" hangingPunct="1"/>
                      <a:r>
                        <a:rPr lang="it-IT" sz="1100" b="1" kern="1200">
                          <a:solidFill>
                            <a:schemeClr val="dk1"/>
                          </a:solidFill>
                          <a:latin typeface="+mn-lt"/>
                          <a:ea typeface="+mn-ea"/>
                          <a:cs typeface="+mn-cs"/>
                        </a:rPr>
                        <a:t>IMS evolution: SMS emergency</a:t>
                      </a:r>
                    </a:p>
                  </a:txBody>
                  <a:tcPr/>
                </a:tc>
                <a:tc>
                  <a:txBody>
                    <a:bodyPr/>
                    <a:lstStyle/>
                    <a:p>
                      <a:r>
                        <a:rPr lang="en-US" sz="1100"/>
                        <a:t>EU regulations require that Emergency should be accessible regardless of the service used (voice, SMS, video, …). 3GPP specifications already support Emergency Calls with voice and other media, but this does not include SMS.</a:t>
                      </a:r>
                    </a:p>
                    <a:p>
                      <a:r>
                        <a:rPr lang="en-US" sz="1100"/>
                        <a:t>It is recommended to study how to support </a:t>
                      </a:r>
                      <a:r>
                        <a:rPr lang="en-US" sz="1100" b="1"/>
                        <a:t>Emergency SMS over IMS </a:t>
                      </a:r>
                      <a:r>
                        <a:rPr lang="en-US" sz="1100"/>
                        <a:t>(for EPS and 5GS), incl. e.g. how an SMS is routed to an emergency centre serving the UE location in roaming case.</a:t>
                      </a:r>
                      <a:endParaRPr lang="en-US" sz="1100" dirty="0"/>
                    </a:p>
                  </a:txBody>
                  <a:tcPr/>
                </a:tc>
                <a:tc>
                  <a:txBody>
                    <a:bodyPr/>
                    <a:lstStyle/>
                    <a:p>
                      <a:r>
                        <a:rPr lang="en-US" sz="1100"/>
                        <a:t>Yes, requirements have been specified in (late) Rel-18 TS 22.101</a:t>
                      </a:r>
                    </a:p>
                  </a:txBody>
                  <a:tcPr/>
                </a:tc>
                <a:tc>
                  <a:txBody>
                    <a:bodyPr/>
                    <a:lstStyle/>
                    <a:p>
                      <a:r>
                        <a:rPr lang="en-US" sz="1100"/>
                        <a:t>SA2</a:t>
                      </a:r>
                    </a:p>
                  </a:txBody>
                  <a:tcPr/>
                </a:tc>
                <a:tc>
                  <a:txBody>
                    <a:bodyPr/>
                    <a:lstStyle/>
                    <a:p>
                      <a:r>
                        <a:rPr lang="en-US" sz="1100"/>
                        <a:t>no</a:t>
                      </a:r>
                    </a:p>
                  </a:txBody>
                  <a:tcPr/>
                </a:tc>
                <a:tc>
                  <a:txBody>
                    <a:bodyPr/>
                    <a:lstStyle/>
                    <a:p>
                      <a:r>
                        <a:rPr lang="en-US" sz="1100"/>
                        <a:t>CT1</a:t>
                      </a:r>
                      <a:endParaRPr lang="en-US" sz="1100" dirty="0"/>
                    </a:p>
                  </a:txBody>
                  <a:tcPr/>
                </a:tc>
                <a:extLst>
                  <a:ext uri="{0D108BD9-81ED-4DB2-BD59-A6C34878D82A}">
                    <a16:rowId xmlns:a16="http://schemas.microsoft.com/office/drawing/2014/main" val="877625467"/>
                  </a:ext>
                </a:extLst>
              </a:tr>
            </a:tbl>
          </a:graphicData>
        </a:graphic>
      </p:graphicFrame>
      <p:sp>
        <p:nvSpPr>
          <p:cNvPr id="5" name="Freeform: Shape 4">
            <a:extLst>
              <a:ext uri="{FF2B5EF4-FFF2-40B4-BE49-F238E27FC236}">
                <a16:creationId xmlns:a16="http://schemas.microsoft.com/office/drawing/2014/main" id="{B1304262-576B-A2CA-F3BD-C1E2E2E99B90}"/>
              </a:ext>
            </a:extLst>
          </p:cNvPr>
          <p:cNvSpPr/>
          <p:nvPr/>
        </p:nvSpPr>
        <p:spPr>
          <a:xfrm>
            <a:off x="155182" y="7572415"/>
            <a:ext cx="576926" cy="356403"/>
          </a:xfrm>
          <a:custGeom>
            <a:avLst/>
            <a:gdLst>
              <a:gd name="connsiteX0" fmla="*/ 266580 w 308978"/>
              <a:gd name="connsiteY0" fmla="*/ 132205 h 174812"/>
              <a:gd name="connsiteX1" fmla="*/ 299800 w 308978"/>
              <a:gd name="connsiteY1" fmla="*/ 132205 h 174812"/>
              <a:gd name="connsiteX2" fmla="*/ 299800 w 308978"/>
              <a:gd name="connsiteY2" fmla="*/ 23572 h 174812"/>
              <a:gd name="connsiteX3" fmla="*/ 266580 w 308978"/>
              <a:gd name="connsiteY3" fmla="*/ 23572 h 174812"/>
              <a:gd name="connsiteX4" fmla="*/ 220552 w 308978"/>
              <a:gd name="connsiteY4" fmla="*/ 143232 h 174812"/>
              <a:gd name="connsiteX5" fmla="*/ 210141 w 308978"/>
              <a:gd name="connsiteY5" fmla="*/ 145013 h 174812"/>
              <a:gd name="connsiteX6" fmla="*/ 178428 w 308978"/>
              <a:gd name="connsiteY6" fmla="*/ 113711 h 174812"/>
              <a:gd name="connsiteX7" fmla="*/ 175003 w 308978"/>
              <a:gd name="connsiteY7" fmla="*/ 117136 h 174812"/>
              <a:gd name="connsiteX8" fmla="*/ 199798 w 308978"/>
              <a:gd name="connsiteY8" fmla="*/ 141520 h 174812"/>
              <a:gd name="connsiteX9" fmla="*/ 199798 w 308978"/>
              <a:gd name="connsiteY9" fmla="*/ 141520 h 174812"/>
              <a:gd name="connsiteX10" fmla="*/ 198976 w 308978"/>
              <a:gd name="connsiteY10" fmla="*/ 150013 h 174812"/>
              <a:gd name="connsiteX11" fmla="*/ 188565 w 308978"/>
              <a:gd name="connsiteY11" fmla="*/ 154191 h 174812"/>
              <a:gd name="connsiteX12" fmla="*/ 186031 w 308978"/>
              <a:gd name="connsiteY12" fmla="*/ 151794 h 174812"/>
              <a:gd name="connsiteX13" fmla="*/ 186031 w 308978"/>
              <a:gd name="connsiteY13" fmla="*/ 151794 h 174812"/>
              <a:gd name="connsiteX14" fmla="*/ 186031 w 308978"/>
              <a:gd name="connsiteY14" fmla="*/ 151794 h 174812"/>
              <a:gd name="connsiteX15" fmla="*/ 155619 w 308978"/>
              <a:gd name="connsiteY15" fmla="*/ 121999 h 174812"/>
              <a:gd name="connsiteX16" fmla="*/ 152263 w 308978"/>
              <a:gd name="connsiteY16" fmla="*/ 125423 h 174812"/>
              <a:gd name="connsiteX17" fmla="*/ 181990 w 308978"/>
              <a:gd name="connsiteY17" fmla="*/ 154534 h 174812"/>
              <a:gd name="connsiteX18" fmla="*/ 177880 w 308978"/>
              <a:gd name="connsiteY18" fmla="*/ 164260 h 174812"/>
              <a:gd name="connsiteX19" fmla="*/ 172948 w 308978"/>
              <a:gd name="connsiteY19" fmla="*/ 166589 h 174812"/>
              <a:gd name="connsiteX20" fmla="*/ 167058 w 308978"/>
              <a:gd name="connsiteY20" fmla="*/ 163712 h 174812"/>
              <a:gd name="connsiteX21" fmla="*/ 130002 w 308978"/>
              <a:gd name="connsiteY21" fmla="*/ 125766 h 174812"/>
              <a:gd name="connsiteX22" fmla="*/ 126578 w 308978"/>
              <a:gd name="connsiteY22" fmla="*/ 129122 h 174812"/>
              <a:gd name="connsiteX23" fmla="*/ 157537 w 308978"/>
              <a:gd name="connsiteY23" fmla="*/ 160835 h 174812"/>
              <a:gd name="connsiteX24" fmla="*/ 152948 w 308978"/>
              <a:gd name="connsiteY24" fmla="*/ 169465 h 174812"/>
              <a:gd name="connsiteX25" fmla="*/ 118016 w 308978"/>
              <a:gd name="connsiteY25" fmla="*/ 152410 h 174812"/>
              <a:gd name="connsiteX26" fmla="*/ 105892 w 308978"/>
              <a:gd name="connsiteY26" fmla="*/ 144191 h 174812"/>
              <a:gd name="connsiteX27" fmla="*/ 51439 w 308978"/>
              <a:gd name="connsiteY27" fmla="*/ 113026 h 174812"/>
              <a:gd name="connsiteX28" fmla="*/ 51439 w 308978"/>
              <a:gd name="connsiteY28" fmla="*/ 32751 h 174812"/>
              <a:gd name="connsiteX29" fmla="*/ 77125 w 308978"/>
              <a:gd name="connsiteY29" fmla="*/ 37066 h 174812"/>
              <a:gd name="connsiteX30" fmla="*/ 66508 w 308978"/>
              <a:gd name="connsiteY30" fmla="*/ 43915 h 174812"/>
              <a:gd name="connsiteX31" fmla="*/ 62946 w 308978"/>
              <a:gd name="connsiteY31" fmla="*/ 48984 h 174812"/>
              <a:gd name="connsiteX32" fmla="*/ 64111 w 308978"/>
              <a:gd name="connsiteY32" fmla="*/ 55285 h 174812"/>
              <a:gd name="connsiteX33" fmla="*/ 65823 w 308978"/>
              <a:gd name="connsiteY33" fmla="*/ 57820 h 174812"/>
              <a:gd name="connsiteX34" fmla="*/ 114865 w 308978"/>
              <a:gd name="connsiteY34" fmla="*/ 69121 h 174812"/>
              <a:gd name="connsiteX35" fmla="*/ 137331 w 308978"/>
              <a:gd name="connsiteY35" fmla="*/ 54874 h 174812"/>
              <a:gd name="connsiteX36" fmla="*/ 222675 w 308978"/>
              <a:gd name="connsiteY36" fmla="*/ 134122 h 174812"/>
              <a:gd name="connsiteX37" fmla="*/ 220552 w 308978"/>
              <a:gd name="connsiteY37" fmla="*/ 143027 h 174812"/>
              <a:gd name="connsiteX38" fmla="*/ 9247 w 308978"/>
              <a:gd name="connsiteY38" fmla="*/ 132205 h 174812"/>
              <a:gd name="connsiteX39" fmla="*/ 42467 w 308978"/>
              <a:gd name="connsiteY39" fmla="*/ 132205 h 174812"/>
              <a:gd name="connsiteX40" fmla="*/ 42467 w 308978"/>
              <a:gd name="connsiteY40" fmla="*/ 23572 h 174812"/>
              <a:gd name="connsiteX41" fmla="*/ 9247 w 308978"/>
              <a:gd name="connsiteY41" fmla="*/ 23572 h 174812"/>
              <a:gd name="connsiteX42" fmla="*/ 257950 w 308978"/>
              <a:gd name="connsiteY42" fmla="*/ 14668 h 174812"/>
              <a:gd name="connsiteX43" fmla="*/ 257950 w 308978"/>
              <a:gd name="connsiteY43" fmla="*/ 116519 h 174812"/>
              <a:gd name="connsiteX44" fmla="*/ 222607 w 308978"/>
              <a:gd name="connsiteY44" fmla="*/ 127410 h 174812"/>
              <a:gd name="connsiteX45" fmla="*/ 222607 w 308978"/>
              <a:gd name="connsiteY45" fmla="*/ 127958 h 174812"/>
              <a:gd name="connsiteX46" fmla="*/ 138085 w 308978"/>
              <a:gd name="connsiteY46" fmla="*/ 49326 h 174812"/>
              <a:gd name="connsiteX47" fmla="*/ 111988 w 308978"/>
              <a:gd name="connsiteY47" fmla="*/ 65012 h 174812"/>
              <a:gd name="connsiteX48" fmla="*/ 69385 w 308978"/>
              <a:gd name="connsiteY48" fmla="*/ 55148 h 174812"/>
              <a:gd name="connsiteX49" fmla="*/ 67604 w 308978"/>
              <a:gd name="connsiteY49" fmla="*/ 52546 h 174812"/>
              <a:gd name="connsiteX50" fmla="*/ 67193 w 308978"/>
              <a:gd name="connsiteY50" fmla="*/ 50011 h 174812"/>
              <a:gd name="connsiteX51" fmla="*/ 68700 w 308978"/>
              <a:gd name="connsiteY51" fmla="*/ 47956 h 174812"/>
              <a:gd name="connsiteX52" fmla="*/ 125961 w 308978"/>
              <a:gd name="connsiteY52" fmla="*/ 11038 h 174812"/>
              <a:gd name="connsiteX53" fmla="*/ 161236 w 308978"/>
              <a:gd name="connsiteY53" fmla="*/ 8093 h 174812"/>
              <a:gd name="connsiteX54" fmla="*/ 221853 w 308978"/>
              <a:gd name="connsiteY54" fmla="*/ 34052 h 174812"/>
              <a:gd name="connsiteX55" fmla="*/ 257197 w 308978"/>
              <a:gd name="connsiteY55" fmla="*/ 34052 h 174812"/>
              <a:gd name="connsiteX56" fmla="*/ 257197 w 308978"/>
              <a:gd name="connsiteY56" fmla="*/ 29257 h 174812"/>
              <a:gd name="connsiteX57" fmla="*/ 223292 w 308978"/>
              <a:gd name="connsiteY57" fmla="*/ 29257 h 174812"/>
              <a:gd name="connsiteX58" fmla="*/ 163154 w 308978"/>
              <a:gd name="connsiteY58" fmla="*/ 3435 h 174812"/>
              <a:gd name="connsiteX59" fmla="*/ 123358 w 308978"/>
              <a:gd name="connsiteY59" fmla="*/ 6791 h 174812"/>
              <a:gd name="connsiteX60" fmla="*/ 82741 w 308978"/>
              <a:gd name="connsiteY60" fmla="*/ 32956 h 174812"/>
              <a:gd name="connsiteX61" fmla="*/ 51028 w 308978"/>
              <a:gd name="connsiteY61" fmla="*/ 27682 h 174812"/>
              <a:gd name="connsiteX62" fmla="*/ 51028 w 308978"/>
              <a:gd name="connsiteY62" fmla="*/ 14463 h 174812"/>
              <a:gd name="connsiteX63" fmla="*/ 0 w 308978"/>
              <a:gd name="connsiteY63" fmla="*/ 14463 h 174812"/>
              <a:gd name="connsiteX64" fmla="*/ 0 w 308978"/>
              <a:gd name="connsiteY64" fmla="*/ 140903 h 174812"/>
              <a:gd name="connsiteX65" fmla="*/ 51028 w 308978"/>
              <a:gd name="connsiteY65" fmla="*/ 140903 h 174812"/>
              <a:gd name="connsiteX66" fmla="*/ 51028 w 308978"/>
              <a:gd name="connsiteY66" fmla="*/ 118506 h 174812"/>
              <a:gd name="connsiteX67" fmla="*/ 103495 w 308978"/>
              <a:gd name="connsiteY67" fmla="*/ 148438 h 174812"/>
              <a:gd name="connsiteX68" fmla="*/ 114728 w 308978"/>
              <a:gd name="connsiteY68" fmla="*/ 156109 h 174812"/>
              <a:gd name="connsiteX69" fmla="*/ 149729 w 308978"/>
              <a:gd name="connsiteY69" fmla="*/ 174808 h 174812"/>
              <a:gd name="connsiteX70" fmla="*/ 155071 w 308978"/>
              <a:gd name="connsiteY70" fmla="*/ 173438 h 174812"/>
              <a:gd name="connsiteX71" fmla="*/ 161304 w 308978"/>
              <a:gd name="connsiteY71" fmla="*/ 164945 h 174812"/>
              <a:gd name="connsiteX72" fmla="*/ 163154 w 308978"/>
              <a:gd name="connsiteY72" fmla="*/ 166863 h 174812"/>
              <a:gd name="connsiteX73" fmla="*/ 172400 w 308978"/>
              <a:gd name="connsiteY73" fmla="*/ 171246 h 174812"/>
              <a:gd name="connsiteX74" fmla="*/ 172400 w 308978"/>
              <a:gd name="connsiteY74" fmla="*/ 171246 h 174812"/>
              <a:gd name="connsiteX75" fmla="*/ 180688 w 308978"/>
              <a:gd name="connsiteY75" fmla="*/ 167479 h 174812"/>
              <a:gd name="connsiteX76" fmla="*/ 185894 w 308978"/>
              <a:gd name="connsiteY76" fmla="*/ 158780 h 174812"/>
              <a:gd name="connsiteX77" fmla="*/ 186579 w 308978"/>
              <a:gd name="connsiteY77" fmla="*/ 158780 h 174812"/>
              <a:gd name="connsiteX78" fmla="*/ 188839 w 308978"/>
              <a:gd name="connsiteY78" fmla="*/ 158780 h 174812"/>
              <a:gd name="connsiteX79" fmla="*/ 202538 w 308978"/>
              <a:gd name="connsiteY79" fmla="*/ 152753 h 174812"/>
              <a:gd name="connsiteX80" fmla="*/ 205346 w 308978"/>
              <a:gd name="connsiteY80" fmla="*/ 146520 h 174812"/>
              <a:gd name="connsiteX81" fmla="*/ 207059 w 308978"/>
              <a:gd name="connsiteY81" fmla="*/ 148232 h 174812"/>
              <a:gd name="connsiteX82" fmla="*/ 207675 w 308978"/>
              <a:gd name="connsiteY82" fmla="*/ 148712 h 174812"/>
              <a:gd name="connsiteX83" fmla="*/ 214524 w 308978"/>
              <a:gd name="connsiteY83" fmla="*/ 150150 h 174812"/>
              <a:gd name="connsiteX84" fmla="*/ 224182 w 308978"/>
              <a:gd name="connsiteY84" fmla="*/ 146109 h 174812"/>
              <a:gd name="connsiteX85" fmla="*/ 226922 w 308978"/>
              <a:gd name="connsiteY85" fmla="*/ 131177 h 174812"/>
              <a:gd name="connsiteX86" fmla="*/ 226306 w 308978"/>
              <a:gd name="connsiteY86" fmla="*/ 130561 h 174812"/>
              <a:gd name="connsiteX87" fmla="*/ 257950 w 308978"/>
              <a:gd name="connsiteY87" fmla="*/ 120834 h 174812"/>
              <a:gd name="connsiteX88" fmla="*/ 257950 w 308978"/>
              <a:gd name="connsiteY88" fmla="*/ 140629 h 174812"/>
              <a:gd name="connsiteX89" fmla="*/ 308978 w 308978"/>
              <a:gd name="connsiteY89" fmla="*/ 140629 h 174812"/>
              <a:gd name="connsiteX90" fmla="*/ 308978 w 308978"/>
              <a:gd name="connsiteY90" fmla="*/ 14668 h 17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08978" h="174812">
                <a:moveTo>
                  <a:pt x="266580" y="132205"/>
                </a:moveTo>
                <a:lnTo>
                  <a:pt x="299800" y="132205"/>
                </a:lnTo>
                <a:lnTo>
                  <a:pt x="299800" y="23572"/>
                </a:lnTo>
                <a:lnTo>
                  <a:pt x="266580" y="23572"/>
                </a:lnTo>
                <a:close/>
                <a:moveTo>
                  <a:pt x="220552" y="143232"/>
                </a:moveTo>
                <a:cubicBezTo>
                  <a:pt x="217771" y="145890"/>
                  <a:pt x="213648" y="146595"/>
                  <a:pt x="210141" y="145013"/>
                </a:cubicBezTo>
                <a:lnTo>
                  <a:pt x="178428" y="113711"/>
                </a:lnTo>
                <a:lnTo>
                  <a:pt x="175003" y="117136"/>
                </a:lnTo>
                <a:lnTo>
                  <a:pt x="199798" y="141520"/>
                </a:lnTo>
                <a:lnTo>
                  <a:pt x="199798" y="141520"/>
                </a:lnTo>
                <a:cubicBezTo>
                  <a:pt x="201538" y="144198"/>
                  <a:pt x="201195" y="147718"/>
                  <a:pt x="198976" y="150013"/>
                </a:cubicBezTo>
                <a:cubicBezTo>
                  <a:pt x="196401" y="153027"/>
                  <a:pt x="192510" y="154582"/>
                  <a:pt x="188565" y="154191"/>
                </a:cubicBezTo>
                <a:lnTo>
                  <a:pt x="186031" y="151794"/>
                </a:lnTo>
                <a:lnTo>
                  <a:pt x="186031" y="151794"/>
                </a:lnTo>
                <a:lnTo>
                  <a:pt x="186031" y="151794"/>
                </a:lnTo>
                <a:lnTo>
                  <a:pt x="155619" y="121999"/>
                </a:lnTo>
                <a:lnTo>
                  <a:pt x="152263" y="125423"/>
                </a:lnTo>
                <a:lnTo>
                  <a:pt x="181990" y="154534"/>
                </a:lnTo>
                <a:cubicBezTo>
                  <a:pt x="182359" y="158267"/>
                  <a:pt x="180812" y="161924"/>
                  <a:pt x="177880" y="164260"/>
                </a:cubicBezTo>
                <a:cubicBezTo>
                  <a:pt x="176627" y="165685"/>
                  <a:pt x="174846" y="166527"/>
                  <a:pt x="172948" y="166589"/>
                </a:cubicBezTo>
                <a:cubicBezTo>
                  <a:pt x="170709" y="166349"/>
                  <a:pt x="168620" y="165335"/>
                  <a:pt x="167058" y="163712"/>
                </a:cubicBezTo>
                <a:lnTo>
                  <a:pt x="130002" y="125766"/>
                </a:lnTo>
                <a:lnTo>
                  <a:pt x="126578" y="129122"/>
                </a:lnTo>
                <a:lnTo>
                  <a:pt x="157537" y="160835"/>
                </a:lnTo>
                <a:cubicBezTo>
                  <a:pt x="157613" y="164315"/>
                  <a:pt x="155873" y="167582"/>
                  <a:pt x="152948" y="169465"/>
                </a:cubicBezTo>
                <a:cubicBezTo>
                  <a:pt x="146510" y="173507"/>
                  <a:pt x="128632" y="160287"/>
                  <a:pt x="118016" y="152410"/>
                </a:cubicBezTo>
                <a:cubicBezTo>
                  <a:pt x="114201" y="149355"/>
                  <a:pt x="110146" y="146602"/>
                  <a:pt x="105892" y="144191"/>
                </a:cubicBezTo>
                <a:cubicBezTo>
                  <a:pt x="98221" y="140766"/>
                  <a:pt x="56919" y="116314"/>
                  <a:pt x="51439" y="113026"/>
                </a:cubicBezTo>
                <a:lnTo>
                  <a:pt x="51439" y="32751"/>
                </a:lnTo>
                <a:lnTo>
                  <a:pt x="77125" y="37066"/>
                </a:lnTo>
                <a:lnTo>
                  <a:pt x="66508" y="43915"/>
                </a:lnTo>
                <a:cubicBezTo>
                  <a:pt x="64673" y="45038"/>
                  <a:pt x="63385" y="46874"/>
                  <a:pt x="62946" y="48984"/>
                </a:cubicBezTo>
                <a:cubicBezTo>
                  <a:pt x="62446" y="51155"/>
                  <a:pt x="62871" y="53436"/>
                  <a:pt x="64111" y="55285"/>
                </a:cubicBezTo>
                <a:lnTo>
                  <a:pt x="65823" y="57820"/>
                </a:lnTo>
                <a:cubicBezTo>
                  <a:pt x="76611" y="73964"/>
                  <a:pt x="98104" y="78916"/>
                  <a:pt x="114865" y="69121"/>
                </a:cubicBezTo>
                <a:lnTo>
                  <a:pt x="137331" y="54874"/>
                </a:lnTo>
                <a:lnTo>
                  <a:pt x="222675" y="134122"/>
                </a:lnTo>
                <a:cubicBezTo>
                  <a:pt x="223963" y="137239"/>
                  <a:pt x="223107" y="140828"/>
                  <a:pt x="220552" y="143027"/>
                </a:cubicBezTo>
                <a:close/>
                <a:moveTo>
                  <a:pt x="9247" y="132205"/>
                </a:moveTo>
                <a:lnTo>
                  <a:pt x="42467" y="132205"/>
                </a:lnTo>
                <a:lnTo>
                  <a:pt x="42467" y="23572"/>
                </a:lnTo>
                <a:lnTo>
                  <a:pt x="9247" y="23572"/>
                </a:lnTo>
                <a:close/>
                <a:moveTo>
                  <a:pt x="257950" y="14668"/>
                </a:moveTo>
                <a:lnTo>
                  <a:pt x="257950" y="116519"/>
                </a:lnTo>
                <a:lnTo>
                  <a:pt x="222607" y="127410"/>
                </a:lnTo>
                <a:lnTo>
                  <a:pt x="222607" y="127958"/>
                </a:lnTo>
                <a:lnTo>
                  <a:pt x="138085" y="49326"/>
                </a:lnTo>
                <a:lnTo>
                  <a:pt x="111988" y="65012"/>
                </a:lnTo>
                <a:cubicBezTo>
                  <a:pt x="97413" y="73498"/>
                  <a:pt x="78748" y="69176"/>
                  <a:pt x="69385" y="55148"/>
                </a:cubicBezTo>
                <a:lnTo>
                  <a:pt x="67604" y="52546"/>
                </a:lnTo>
                <a:cubicBezTo>
                  <a:pt x="67131" y="51792"/>
                  <a:pt x="66981" y="50874"/>
                  <a:pt x="67193" y="50011"/>
                </a:cubicBezTo>
                <a:cubicBezTo>
                  <a:pt x="67419" y="49162"/>
                  <a:pt x="67960" y="48429"/>
                  <a:pt x="68700" y="47956"/>
                </a:cubicBezTo>
                <a:lnTo>
                  <a:pt x="125961" y="11038"/>
                </a:lnTo>
                <a:cubicBezTo>
                  <a:pt x="136489" y="4223"/>
                  <a:pt x="149722" y="3120"/>
                  <a:pt x="161236" y="8093"/>
                </a:cubicBezTo>
                <a:lnTo>
                  <a:pt x="221853" y="34052"/>
                </a:lnTo>
                <a:lnTo>
                  <a:pt x="257197" y="34052"/>
                </a:lnTo>
                <a:lnTo>
                  <a:pt x="257197" y="29257"/>
                </a:lnTo>
                <a:lnTo>
                  <a:pt x="223292" y="29257"/>
                </a:lnTo>
                <a:lnTo>
                  <a:pt x="163154" y="3435"/>
                </a:lnTo>
                <a:cubicBezTo>
                  <a:pt x="150153" y="-2134"/>
                  <a:pt x="135242" y="-873"/>
                  <a:pt x="123358" y="6791"/>
                </a:cubicBezTo>
                <a:lnTo>
                  <a:pt x="82741" y="32956"/>
                </a:lnTo>
                <a:lnTo>
                  <a:pt x="51028" y="27682"/>
                </a:lnTo>
                <a:lnTo>
                  <a:pt x="51028" y="14463"/>
                </a:lnTo>
                <a:lnTo>
                  <a:pt x="0" y="14463"/>
                </a:lnTo>
                <a:lnTo>
                  <a:pt x="0" y="140903"/>
                </a:lnTo>
                <a:lnTo>
                  <a:pt x="51028" y="140903"/>
                </a:lnTo>
                <a:lnTo>
                  <a:pt x="51028" y="118506"/>
                </a:lnTo>
                <a:cubicBezTo>
                  <a:pt x="61508" y="124739"/>
                  <a:pt x="96166" y="145150"/>
                  <a:pt x="103495" y="148438"/>
                </a:cubicBezTo>
                <a:cubicBezTo>
                  <a:pt x="107427" y="150712"/>
                  <a:pt x="111180" y="153280"/>
                  <a:pt x="114728" y="156109"/>
                </a:cubicBezTo>
                <a:cubicBezTo>
                  <a:pt x="126235" y="164602"/>
                  <a:pt x="140071" y="174808"/>
                  <a:pt x="149729" y="174808"/>
                </a:cubicBezTo>
                <a:cubicBezTo>
                  <a:pt x="151605" y="174863"/>
                  <a:pt x="153455" y="174383"/>
                  <a:pt x="155071" y="173438"/>
                </a:cubicBezTo>
                <a:cubicBezTo>
                  <a:pt x="158195" y="171548"/>
                  <a:pt x="160441" y="168493"/>
                  <a:pt x="161304" y="164945"/>
                </a:cubicBezTo>
                <a:lnTo>
                  <a:pt x="163154" y="166863"/>
                </a:lnTo>
                <a:cubicBezTo>
                  <a:pt x="165619" y="169376"/>
                  <a:pt x="168894" y="170931"/>
                  <a:pt x="172400" y="171246"/>
                </a:cubicBezTo>
                <a:lnTo>
                  <a:pt x="172400" y="171246"/>
                </a:lnTo>
                <a:cubicBezTo>
                  <a:pt x="175565" y="171191"/>
                  <a:pt x="178565" y="169828"/>
                  <a:pt x="180688" y="167479"/>
                </a:cubicBezTo>
                <a:cubicBezTo>
                  <a:pt x="183202" y="165123"/>
                  <a:pt x="185003" y="162109"/>
                  <a:pt x="185894" y="158780"/>
                </a:cubicBezTo>
                <a:lnTo>
                  <a:pt x="186579" y="158780"/>
                </a:lnTo>
                <a:cubicBezTo>
                  <a:pt x="187332" y="158821"/>
                  <a:pt x="188086" y="158821"/>
                  <a:pt x="188839" y="158780"/>
                </a:cubicBezTo>
                <a:cubicBezTo>
                  <a:pt x="194093" y="158986"/>
                  <a:pt x="199148" y="156767"/>
                  <a:pt x="202538" y="152753"/>
                </a:cubicBezTo>
                <a:cubicBezTo>
                  <a:pt x="204031" y="150972"/>
                  <a:pt x="205004" y="148814"/>
                  <a:pt x="205346" y="146520"/>
                </a:cubicBezTo>
                <a:lnTo>
                  <a:pt x="207059" y="148232"/>
                </a:lnTo>
                <a:lnTo>
                  <a:pt x="207675" y="148712"/>
                </a:lnTo>
                <a:cubicBezTo>
                  <a:pt x="209826" y="149684"/>
                  <a:pt x="212161" y="150177"/>
                  <a:pt x="214524" y="150150"/>
                </a:cubicBezTo>
                <a:cubicBezTo>
                  <a:pt x="218162" y="150191"/>
                  <a:pt x="221655" y="148725"/>
                  <a:pt x="224182" y="146109"/>
                </a:cubicBezTo>
                <a:cubicBezTo>
                  <a:pt x="228395" y="142335"/>
                  <a:pt x="229518" y="136198"/>
                  <a:pt x="226922" y="131177"/>
                </a:cubicBezTo>
                <a:lnTo>
                  <a:pt x="226306" y="130561"/>
                </a:lnTo>
                <a:lnTo>
                  <a:pt x="257950" y="120834"/>
                </a:lnTo>
                <a:lnTo>
                  <a:pt x="257950" y="140629"/>
                </a:lnTo>
                <a:lnTo>
                  <a:pt x="308978" y="140629"/>
                </a:lnTo>
                <a:lnTo>
                  <a:pt x="308978" y="14668"/>
                </a:lnTo>
                <a:close/>
              </a:path>
            </a:pathLst>
          </a:custGeom>
          <a:solidFill>
            <a:srgbClr val="0164F2"/>
          </a:solidFill>
          <a:ln w="6849" cap="flat">
            <a:solidFill>
              <a:srgbClr val="66A839"/>
            </a:solidFill>
            <a:prstDash val="solid"/>
            <a:miter/>
          </a:ln>
        </p:spPr>
        <p:txBody>
          <a:bodyPr rtlCol="0" anchor="ctr"/>
          <a:lstStyle/>
          <a:p>
            <a:endParaRPr lang="it-IT"/>
          </a:p>
        </p:txBody>
      </p:sp>
    </p:spTree>
    <p:extLst>
      <p:ext uri="{BB962C8B-B14F-4D97-AF65-F5344CB8AC3E}">
        <p14:creationId xmlns:p14="http://schemas.microsoft.com/office/powerpoint/2010/main" val="31354013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General requirements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As 5G Core deployments get more and more widespread, SA2 should plan for “spare capacity” to be used to fix any urgent deployment issue that may arise during the Rel19 timeframe</a:t>
            </a:r>
          </a:p>
          <a:p>
            <a:r>
              <a:rPr lang="en-US" altLang="en-US"/>
              <a:t>Rather then pushing for full-blown “Phase 3/4/…” enhancements of a feature, SA2 should carefully examine if there is enough MNOs/market justification for (max) 1 or 2 essential enhancements of any such feature</a:t>
            </a:r>
          </a:p>
          <a:p>
            <a:r>
              <a:rPr lang="en-US" altLang="en-US"/>
              <a:t>Keep tight alignment with RAN for SA2 items with RAN dependencies</a:t>
            </a:r>
          </a:p>
          <a:p>
            <a:pPr lvl="1"/>
            <a:endParaRPr lang="en-US" altLang="en-US"/>
          </a:p>
          <a:p>
            <a:pPr lvl="2"/>
            <a:endParaRPr lang="en-US" altLang="en-US"/>
          </a:p>
          <a:p>
            <a:pPr lvl="2"/>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The document highlights TIM’s view on Rel-19 SA2 package, mostly based on the proposals submitted for information at SA2#157 (May ‘23)</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8447</TotalTime>
  <Words>1626</Words>
  <Application>Microsoft Office PowerPoint</Application>
  <PresentationFormat>Widescreen</PresentationFormat>
  <Paragraphs>148</Paragraphs>
  <Slides>8</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Arial </vt:lpstr>
      <vt:lpstr>Calibri</vt:lpstr>
      <vt:lpstr>Calibri Light</vt:lpstr>
      <vt:lpstr>Segoe UI</vt:lpstr>
      <vt:lpstr>TIM Sans</vt:lpstr>
      <vt:lpstr>Times New Roman</vt:lpstr>
      <vt:lpstr>Office Theme</vt:lpstr>
      <vt:lpstr>View on SA2 Rel-19 package</vt:lpstr>
      <vt:lpstr>Develop Rel-19 along 3 directions…</vt:lpstr>
      <vt:lpstr>Overall View on Rel-19 Content (1/4)</vt:lpstr>
      <vt:lpstr>Overall View on Rel-19 Content (2/4)</vt:lpstr>
      <vt:lpstr>Overall View on Rel-19 Content (3/4)</vt:lpstr>
      <vt:lpstr>Overall View on Rel-19 Content (4/4)</vt:lpstr>
      <vt:lpstr>General requirements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Galante Maria Pia</cp:lastModifiedBy>
  <cp:revision>604</cp:revision>
  <dcterms:created xsi:type="dcterms:W3CDTF">2010-02-05T13:52:04Z</dcterms:created>
  <dcterms:modified xsi:type="dcterms:W3CDTF">2023-06-01T10:01:13Z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d6986fb0-3baa-42d2-89d5-89f9b25e6ac9_Enabled">
    <vt:lpwstr>true</vt:lpwstr>
  </property>
  <property fmtid="{D5CDD505-2E9C-101B-9397-08002B2CF9AE}" pid="4" name="MSIP_Label_d6986fb0-3baa-42d2-89d5-89f9b25e6ac9_SetDate">
    <vt:lpwstr>2023-05-24T11:26:09Z</vt:lpwstr>
  </property>
  <property fmtid="{D5CDD505-2E9C-101B-9397-08002B2CF9AE}" pid="5" name="MSIP_Label_d6986fb0-3baa-42d2-89d5-89f9b25e6ac9_Method">
    <vt:lpwstr>Standard</vt:lpwstr>
  </property>
  <property fmtid="{D5CDD505-2E9C-101B-9397-08002B2CF9AE}" pid="6" name="MSIP_Label_d6986fb0-3baa-42d2-89d5-89f9b25e6ac9_Name">
    <vt:lpwstr>Uso Interno</vt:lpwstr>
  </property>
  <property fmtid="{D5CDD505-2E9C-101B-9397-08002B2CF9AE}" pid="7" name="MSIP_Label_d6986fb0-3baa-42d2-89d5-89f9b25e6ac9_SiteId">
    <vt:lpwstr>6815f468-021c-48f2-a6b2-d65c8e979dfb</vt:lpwstr>
  </property>
  <property fmtid="{D5CDD505-2E9C-101B-9397-08002B2CF9AE}" pid="8" name="MSIP_Label_d6986fb0-3baa-42d2-89d5-89f9b25e6ac9_ActionId">
    <vt:lpwstr>f30514b2-f121-40d5-bd31-dd8e52661a66</vt:lpwstr>
  </property>
  <property fmtid="{D5CDD505-2E9C-101B-9397-08002B2CF9AE}" pid="9" name="MSIP_Label_d6986fb0-3baa-42d2-89d5-89f9b25e6ac9_ContentBits">
    <vt:lpwstr>2</vt:lpwstr>
  </property>
</Properties>
</file>